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ppt/theme/themeOverride56.xml" ContentType="application/vnd.openxmlformats-officedocument.themeOverride+xml"/>
  <Override PartName="/ppt/theme/themeOverride57.xml" ContentType="application/vnd.openxmlformats-officedocument.themeOverride+xml"/>
  <Override PartName="/ppt/theme/themeOverride58.xml" ContentType="application/vnd.openxmlformats-officedocument.themeOverride+xml"/>
  <Override PartName="/ppt/theme/themeOverride59.xml" ContentType="application/vnd.openxmlformats-officedocument.themeOverride+xml"/>
  <Override PartName="/ppt/theme/themeOverride6.xml" ContentType="application/vnd.openxmlformats-officedocument.themeOverride+xml"/>
  <Override PartName="/ppt/theme/themeOverride60.xml" ContentType="application/vnd.openxmlformats-officedocument.themeOverride+xml"/>
  <Override PartName="/ppt/theme/themeOverride61.xml" ContentType="application/vnd.openxmlformats-officedocument.themeOverride+xml"/>
  <Override PartName="/ppt/theme/themeOverride62.xml" ContentType="application/vnd.openxmlformats-officedocument.themeOverride+xml"/>
  <Override PartName="/ppt/theme/themeOverride63.xml" ContentType="application/vnd.openxmlformats-officedocument.themeOverride+xml"/>
  <Override PartName="/ppt/theme/themeOverride64.xml" ContentType="application/vnd.openxmlformats-officedocument.themeOverride+xml"/>
  <Override PartName="/ppt/theme/themeOverride65.xml" ContentType="application/vnd.openxmlformats-officedocument.themeOverride+xml"/>
  <Override PartName="/ppt/theme/themeOverride66.xml" ContentType="application/vnd.openxmlformats-officedocument.themeOverride+xml"/>
  <Override PartName="/ppt/theme/themeOverride67.xml" ContentType="application/vnd.openxmlformats-officedocument.themeOverride+xml"/>
  <Override PartName="/ppt/theme/themeOverride68.xml" ContentType="application/vnd.openxmlformats-officedocument.themeOverride+xml"/>
  <Override PartName="/ppt/theme/themeOverride69.xml" ContentType="application/vnd.openxmlformats-officedocument.themeOverride+xml"/>
  <Override PartName="/ppt/theme/themeOverride7.xml" ContentType="application/vnd.openxmlformats-officedocument.themeOverride+xml"/>
  <Override PartName="/ppt/theme/themeOverride70.xml" ContentType="application/vnd.openxmlformats-officedocument.themeOverride+xml"/>
  <Override PartName="/ppt/theme/themeOverride71.xml" ContentType="application/vnd.openxmlformats-officedocument.themeOverride+xml"/>
  <Override PartName="/ppt/theme/themeOverride72.xml" ContentType="application/vnd.openxmlformats-officedocument.themeOverride+xml"/>
  <Override PartName="/ppt/theme/themeOverride73.xml" ContentType="application/vnd.openxmlformats-officedocument.themeOverride+xml"/>
  <Override PartName="/ppt/theme/themeOverride74.xml" ContentType="application/vnd.openxmlformats-officedocument.themeOverride+xml"/>
  <Override PartName="/ppt/theme/themeOverride75.xml" ContentType="application/vnd.openxmlformats-officedocument.themeOverride+xml"/>
  <Override PartName="/ppt/theme/themeOverride76.xml" ContentType="application/vnd.openxmlformats-officedocument.themeOverride+xml"/>
  <Override PartName="/ppt/theme/themeOverride77.xml" ContentType="application/vnd.openxmlformats-officedocument.themeOverride+xml"/>
  <Override PartName="/ppt/theme/themeOverride78.xml" ContentType="application/vnd.openxmlformats-officedocument.themeOverride+xml"/>
  <Override PartName="/ppt/theme/themeOverride79.xml" ContentType="application/vnd.openxmlformats-officedocument.themeOverride+xml"/>
  <Override PartName="/ppt/theme/themeOverride8.xml" ContentType="application/vnd.openxmlformats-officedocument.themeOverride+xml"/>
  <Override PartName="/ppt/theme/themeOverride80.xml" ContentType="application/vnd.openxmlformats-officedocument.themeOverride+xml"/>
  <Override PartName="/ppt/theme/themeOverride81.xml" ContentType="application/vnd.openxmlformats-officedocument.themeOverride+xml"/>
  <Override PartName="/ppt/theme/themeOverride82.xml" ContentType="application/vnd.openxmlformats-officedocument.themeOverride+xml"/>
  <Override PartName="/ppt/theme/themeOverride83.xml" ContentType="application/vnd.openxmlformats-officedocument.themeOverride+xml"/>
  <Override PartName="/ppt/theme/themeOverride84.xml" ContentType="application/vnd.openxmlformats-officedocument.themeOverride+xml"/>
  <Override PartName="/ppt/theme/themeOverride85.xml" ContentType="application/vnd.openxmlformats-officedocument.themeOverride+xml"/>
  <Override PartName="/ppt/theme/themeOverride86.xml" ContentType="application/vnd.openxmlformats-officedocument.themeOverride+xml"/>
  <Override PartName="/ppt/theme/themeOverride87.xml" ContentType="application/vnd.openxmlformats-officedocument.themeOverride+xml"/>
  <Override PartName="/ppt/theme/themeOverride88.xml" ContentType="application/vnd.openxmlformats-officedocument.themeOverride+xml"/>
  <Override PartName="/ppt/theme/themeOverride89.xml" ContentType="application/vnd.openxmlformats-officedocument.themeOverride+xml"/>
  <Override PartName="/ppt/theme/themeOverride9.xml" ContentType="application/vnd.openxmlformats-officedocument.themeOverride+xml"/>
  <Override PartName="/ppt/theme/themeOverride90.xml" ContentType="application/vnd.openxmlformats-officedocument.themeOverride+xml"/>
  <Override PartName="/ppt/theme/themeOverride91.xml" ContentType="application/vnd.openxmlformats-officedocument.themeOverride+xml"/>
  <Override PartName="/ppt/theme/themeOverride92.xml" ContentType="application/vnd.openxmlformats-officedocument.themeOverride+xml"/>
  <Override PartName="/ppt/theme/themeOverride93.xml" ContentType="application/vnd.openxmlformats-officedocument.themeOverride+xml"/>
  <Override PartName="/ppt/theme/themeOverride94.xml" ContentType="application/vnd.openxmlformats-officedocument.themeOverride+xml"/>
  <Override PartName="/ppt/theme/themeOverride95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116"/>
  </p:handoutMasterIdLst>
  <p:sldIdLst>
    <p:sldId id="259" r:id="rId3"/>
    <p:sldId id="314" r:id="rId5"/>
    <p:sldId id="321" r:id="rId6"/>
    <p:sldId id="323" r:id="rId7"/>
    <p:sldId id="447" r:id="rId8"/>
    <p:sldId id="449" r:id="rId9"/>
    <p:sldId id="448" r:id="rId10"/>
    <p:sldId id="325" r:id="rId11"/>
    <p:sldId id="283" r:id="rId12"/>
    <p:sldId id="327" r:id="rId13"/>
    <p:sldId id="332" r:id="rId14"/>
    <p:sldId id="331" r:id="rId15"/>
    <p:sldId id="318" r:id="rId16"/>
    <p:sldId id="317" r:id="rId17"/>
    <p:sldId id="335" r:id="rId18"/>
    <p:sldId id="336" r:id="rId19"/>
    <p:sldId id="339" r:id="rId20"/>
    <p:sldId id="340" r:id="rId21"/>
    <p:sldId id="341" r:id="rId22"/>
    <p:sldId id="965" r:id="rId23"/>
    <p:sldId id="635" r:id="rId24"/>
    <p:sldId id="875" r:id="rId25"/>
    <p:sldId id="964" r:id="rId26"/>
    <p:sldId id="966" r:id="rId27"/>
    <p:sldId id="337" r:id="rId28"/>
    <p:sldId id="347" r:id="rId29"/>
    <p:sldId id="348" r:id="rId30"/>
    <p:sldId id="349" r:id="rId31"/>
    <p:sldId id="351" r:id="rId32"/>
    <p:sldId id="352" r:id="rId33"/>
    <p:sldId id="355" r:id="rId34"/>
    <p:sldId id="356" r:id="rId35"/>
    <p:sldId id="360" r:id="rId36"/>
    <p:sldId id="357" r:id="rId37"/>
    <p:sldId id="358" r:id="rId38"/>
    <p:sldId id="361" r:id="rId39"/>
    <p:sldId id="353" r:id="rId40"/>
    <p:sldId id="359" r:id="rId41"/>
    <p:sldId id="354" r:id="rId42"/>
    <p:sldId id="363" r:id="rId43"/>
    <p:sldId id="362" r:id="rId44"/>
    <p:sldId id="364" r:id="rId45"/>
    <p:sldId id="365" r:id="rId46"/>
    <p:sldId id="366" r:id="rId47"/>
    <p:sldId id="383" r:id="rId48"/>
    <p:sldId id="384" r:id="rId49"/>
    <p:sldId id="387" r:id="rId50"/>
    <p:sldId id="386" r:id="rId51"/>
    <p:sldId id="388" r:id="rId52"/>
    <p:sldId id="389" r:id="rId53"/>
    <p:sldId id="367" r:id="rId54"/>
    <p:sldId id="390" r:id="rId55"/>
    <p:sldId id="391" r:id="rId56"/>
    <p:sldId id="392" r:id="rId57"/>
    <p:sldId id="368" r:id="rId58"/>
    <p:sldId id="393" r:id="rId59"/>
    <p:sldId id="394" r:id="rId60"/>
    <p:sldId id="395" r:id="rId61"/>
    <p:sldId id="396" r:id="rId62"/>
    <p:sldId id="369" r:id="rId63"/>
    <p:sldId id="370" r:id="rId64"/>
    <p:sldId id="399" r:id="rId65"/>
    <p:sldId id="400" r:id="rId66"/>
    <p:sldId id="397" r:id="rId67"/>
    <p:sldId id="398" r:id="rId68"/>
    <p:sldId id="401" r:id="rId69"/>
    <p:sldId id="402" r:id="rId70"/>
    <p:sldId id="403" r:id="rId71"/>
    <p:sldId id="404" r:id="rId72"/>
    <p:sldId id="405" r:id="rId73"/>
    <p:sldId id="571" r:id="rId74"/>
    <p:sldId id="539" r:id="rId75"/>
    <p:sldId id="540" r:id="rId76"/>
    <p:sldId id="541" r:id="rId77"/>
    <p:sldId id="604" r:id="rId78"/>
    <p:sldId id="749" r:id="rId79"/>
    <p:sldId id="750" r:id="rId80"/>
    <p:sldId id="605" r:id="rId81"/>
    <p:sldId id="751" r:id="rId82"/>
    <p:sldId id="752" r:id="rId83"/>
    <p:sldId id="717" r:id="rId84"/>
    <p:sldId id="718" r:id="rId85"/>
    <p:sldId id="719" r:id="rId86"/>
    <p:sldId id="371" r:id="rId87"/>
    <p:sldId id="372" r:id="rId88"/>
    <p:sldId id="417" r:id="rId89"/>
    <p:sldId id="406" r:id="rId90"/>
    <p:sldId id="407" r:id="rId91"/>
    <p:sldId id="418" r:id="rId92"/>
    <p:sldId id="408" r:id="rId93"/>
    <p:sldId id="409" r:id="rId94"/>
    <p:sldId id="410" r:id="rId95"/>
    <p:sldId id="443" r:id="rId96"/>
    <p:sldId id="373" r:id="rId97"/>
    <p:sldId id="374" r:id="rId98"/>
    <p:sldId id="419" r:id="rId99"/>
    <p:sldId id="412" r:id="rId100"/>
    <p:sldId id="411" r:id="rId101"/>
    <p:sldId id="420" r:id="rId102"/>
    <p:sldId id="421" r:id="rId103"/>
    <p:sldId id="422" r:id="rId104"/>
    <p:sldId id="423" r:id="rId105"/>
    <p:sldId id="414" r:id="rId106"/>
    <p:sldId id="375" r:id="rId107"/>
    <p:sldId id="424" r:id="rId108"/>
    <p:sldId id="425" r:id="rId109"/>
    <p:sldId id="426" r:id="rId110"/>
    <p:sldId id="427" r:id="rId111"/>
    <p:sldId id="428" r:id="rId112"/>
    <p:sldId id="415" r:id="rId113"/>
    <p:sldId id="316" r:id="rId114"/>
    <p:sldId id="416" r:id="rId1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580101"/>
    <a:srgbClr val="990000"/>
    <a:srgbClr val="666666"/>
    <a:srgbClr val="E94A00"/>
    <a:srgbClr val="B50000"/>
    <a:srgbClr val="C00000"/>
    <a:srgbClr val="262626"/>
    <a:srgbClr val="495062"/>
    <a:srgbClr val="951A05"/>
    <a:srgbClr val="763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28" autoAdjust="0"/>
    <p:restoredTop sz="94660"/>
  </p:normalViewPr>
  <p:slideViewPr>
    <p:cSldViewPr snapToGrid="0">
      <p:cViewPr>
        <p:scale>
          <a:sx n="80" d="100"/>
          <a:sy n="80" d="100"/>
        </p:scale>
        <p:origin x="706" y="72"/>
      </p:cViewPr>
      <p:guideLst>
        <p:guide orient="horz" pos="2160"/>
        <p:guide orient="horz" pos="4021"/>
        <p:guide pos="3684"/>
        <p:guide pos="388"/>
        <p:guide pos="725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9" Type="http://schemas.openxmlformats.org/officeDocument/2006/relationships/tableStyles" Target="tableStyles.xml"/><Relationship Id="rId118" Type="http://schemas.openxmlformats.org/officeDocument/2006/relationships/viewProps" Target="viewProps.xml"/><Relationship Id="rId117" Type="http://schemas.openxmlformats.org/officeDocument/2006/relationships/presProps" Target="presProps.xml"/><Relationship Id="rId116" Type="http://schemas.openxmlformats.org/officeDocument/2006/relationships/handoutMaster" Target="handoutMasters/handoutMaster1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命名规则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Python 的变量命名规则主要包括两条：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允许包括英文、数字以及下划线（_），不能以数字开头</a:t>
            </a:r>
            <a:endParaRPr lang="zh-CN" altLang="en-US"/>
          </a:p>
          <a:p>
            <a:r>
              <a:rPr lang="zh-CN" altLang="en-US"/>
              <a:t>名称区分大小写</a:t>
            </a:r>
            <a:endParaRPr lang="zh-CN" altLang="en-US"/>
          </a:p>
          <a:p>
            <a:r>
              <a:rPr lang="zh-CN" altLang="en-US"/>
              <a:t>特别说明以“下划线”开头的变量是有特殊意义的：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类变量若以单下划线（_）开头，代表不能直接被访问，类似于 C# 的受保护型变量（protected），表示不能通过 import module_name 而导入。</a:t>
            </a:r>
            <a:endParaRPr lang="zh-CN" altLang="en-US"/>
          </a:p>
          <a:p>
            <a:r>
              <a:rPr lang="zh-CN" altLang="en-US"/>
              <a:t>类变量若以双下划（__）开头，表示为类的私有成员，不能被导入和其他类变量访问。</a:t>
            </a:r>
            <a:endParaRPr lang="zh-CN" altLang="en-US"/>
          </a:p>
          <a:p>
            <a:r>
              <a:rPr lang="zh-CN" altLang="en-US"/>
              <a:t>以双下划开头和双下划线结尾的变量是 Python 里的专用标识，有特殊的身份。</a:t>
            </a:r>
            <a:endParaRPr lang="zh-CN" altLang="en-US"/>
          </a:p>
          <a:p>
            <a:r>
              <a:rPr lang="zh-CN" altLang="en-US"/>
              <a:t>如 Python 自定义类中都包括 __init__ 和 __add__ 方法，如果不重写 __add__ 去执行两个类加法操作，程序会抛 TypeError 异常。只有重写后，程序才能正常执行加法操作。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Python 变量命名习惯一般遵守蛇形命名法（snake case）：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一般变量命名，book_id、book_store_count；</a:t>
            </a:r>
            <a:endParaRPr lang="zh-CN" altLang="en-US"/>
          </a:p>
          <a:p>
            <a:r>
              <a:rPr lang="zh-CN" altLang="en-US"/>
              <a:t>类名首字符为大写，如 Python 内置模块 collections.abc 中的 Iterable 类、我们自定义的 Book 类等；</a:t>
            </a:r>
            <a:endParaRPr lang="zh-CN" altLang="en-US"/>
          </a:p>
          <a:p>
            <a:r>
              <a:rPr lang="zh-CN" altLang="en-US"/>
              <a:t>类方法名：get_store_count()；</a:t>
            </a:r>
            <a:endParaRPr lang="zh-CN" altLang="en-US"/>
          </a:p>
          <a:p>
            <a:r>
              <a:rPr lang="zh-CN" altLang="en-US"/>
              <a:t>其他特殊变量，会全部大写，M_PI、MAX_VEHICLE_SPEED。</a:t>
            </a:r>
            <a:endParaRPr lang="zh-CN" altLang="en-US"/>
          </a:p>
          <a:p>
            <a:r>
              <a:rPr lang="zh-CN" altLang="en-US"/>
              <a:t>这与 Java 命名方法不同，Java 最典型的命名方法——驼峰命名法（camel case）。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Python的生成器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什么是生成器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创建python迭代器的过程虽然强大，但是很多时候使用不方便。生成器是一个简单的方式来完成迭代。简单来说，Python的生成器是一个返回可以迭代对象的函数。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怎样创建生成器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在一个一般函数中使用yield关键字，可以实现一个最简单的生成器，此时这个函数变成一个生成器函数。yield与return返回相同的值，区别在于return返回后，函数状态终止，而yield会保存当前函数的执行状态，在返回后，函数又回到之前保存的状态继续执行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生成器函数与一般函数的不同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一下是几点不同：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生成器函数包含一个或者多个yield</a:t>
            </a:r>
            <a:endParaRPr lang="zh-CN" altLang="en-US"/>
          </a:p>
          <a:p>
            <a:r>
              <a:rPr lang="zh-CN" altLang="en-US">
                <a:sym typeface="+mn-ea"/>
              </a:rPr>
              <a:t>当调用生成器函数时，函数将返回一个对象，但是不会立刻向下执行</a:t>
            </a:r>
            <a:endParaRPr lang="zh-CN" altLang="en-US"/>
          </a:p>
          <a:p>
            <a:r>
              <a:rPr lang="zh-CN" altLang="en-US">
                <a:sym typeface="+mn-ea"/>
              </a:rPr>
              <a:t>像__iter__()和__next__()方法等是自动实现的，所以我们可以通过next()方法对对象进行迭代</a:t>
            </a:r>
            <a:endParaRPr lang="zh-CN" altLang="en-US"/>
          </a:p>
          <a:p>
            <a:r>
              <a:rPr lang="zh-CN" altLang="en-US">
                <a:sym typeface="+mn-ea"/>
              </a:rPr>
              <a:t>一旦函数被yield，函数会暂停，控制权返回调用者</a:t>
            </a:r>
            <a:endParaRPr lang="zh-CN" altLang="en-US"/>
          </a:p>
          <a:p>
            <a:r>
              <a:rPr lang="zh-CN" altLang="en-US">
                <a:sym typeface="+mn-ea"/>
              </a:rPr>
              <a:t>局部变量和它们的状态会被保存，直到下一次调用</a:t>
            </a:r>
            <a:endParaRPr lang="zh-CN" altLang="en-US"/>
          </a:p>
          <a:p>
            <a:r>
              <a:rPr lang="zh-CN" altLang="en-US">
                <a:sym typeface="+mn-ea"/>
              </a:rPr>
              <a:t>函数终止的时候，StopIteraion会被自动抛出 </a:t>
            </a:r>
            <a:endParaRPr lang="zh-CN" altLang="en-US"/>
          </a:p>
          <a:p>
            <a:r>
              <a:rPr lang="zh-CN" altLang="en-US">
                <a:sym typeface="+mn-ea"/>
              </a:rPr>
              <a:t>举例：</a:t>
            </a:r>
            <a:endParaRPr lang="zh-CN" altLang="en-US"/>
          </a:p>
          <a:p>
            <a:r>
              <a:rPr lang="zh-CN" altLang="en-US">
                <a:sym typeface="+mn-ea"/>
              </a:rPr>
              <a:t>————————————————</a:t>
            </a:r>
            <a:endParaRPr lang="zh-CN" altLang="en-US"/>
          </a:p>
          <a:p>
            <a:r>
              <a:rPr lang="zh-CN" altLang="en-US">
                <a:sym typeface="+mn-ea"/>
              </a:rPr>
              <a:t>版权声明：本文为CSDN博主「Erick_Lv」的原创文章，遵循 CC 4.0 BY-SA 版权协议，转载请附上原文出处链接及本声明。</a:t>
            </a:r>
            <a:endParaRPr lang="zh-CN" altLang="en-US"/>
          </a:p>
          <a:p>
            <a:r>
              <a:rPr lang="zh-CN" altLang="en-US">
                <a:sym typeface="+mn-ea"/>
              </a:rPr>
              <a:t>原文链接：https://blog.csdn.net/qq_35976351/article/details/79680121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Python的生成器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什么是生成器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创建python迭代器的过程虽然强大，但是很多时候使用不方便。生成器是一个简单的方式来完成迭代。简单来说，Python的生成器是一个返回可以迭代对象的函数。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怎样创建生成器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在一个一般函数中使用yield关键字，可以实现一个最简单的生成器，此时这个函数变成一个生成器函数。yield与return返回相同的值，区别在于return返回后，函数状态终止，而yield会保存当前函数的执行状态，在返回后，函数又回到之前保存的状态继续执行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生成器函数与一般函数的不同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一下是几点不同：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生成器函数包含一个或者多个yield</a:t>
            </a:r>
            <a:endParaRPr lang="zh-CN" altLang="en-US"/>
          </a:p>
          <a:p>
            <a:r>
              <a:rPr lang="zh-CN" altLang="en-US">
                <a:sym typeface="+mn-ea"/>
              </a:rPr>
              <a:t>当调用生成器函数时，函数将返回一个对象，但是不会立刻向下执行</a:t>
            </a:r>
            <a:endParaRPr lang="zh-CN" altLang="en-US"/>
          </a:p>
          <a:p>
            <a:r>
              <a:rPr lang="zh-CN" altLang="en-US">
                <a:sym typeface="+mn-ea"/>
              </a:rPr>
              <a:t>像__iter__()和__next__()方法等是自动实现的，所以我们可以通过next()方法对对象进行迭代</a:t>
            </a:r>
            <a:endParaRPr lang="zh-CN" altLang="en-US"/>
          </a:p>
          <a:p>
            <a:r>
              <a:rPr lang="zh-CN" altLang="en-US">
                <a:sym typeface="+mn-ea"/>
              </a:rPr>
              <a:t>一旦函数被yield，函数会暂停，控制权返回调用者</a:t>
            </a:r>
            <a:endParaRPr lang="zh-CN" altLang="en-US"/>
          </a:p>
          <a:p>
            <a:r>
              <a:rPr lang="zh-CN" altLang="en-US">
                <a:sym typeface="+mn-ea"/>
              </a:rPr>
              <a:t>局部变量和它们的状态会被保存，直到下一次调用</a:t>
            </a:r>
            <a:endParaRPr lang="zh-CN" altLang="en-US"/>
          </a:p>
          <a:p>
            <a:r>
              <a:rPr lang="zh-CN" altLang="en-US">
                <a:sym typeface="+mn-ea"/>
              </a:rPr>
              <a:t>函数终止的时候，StopIteraion会被自动抛出 </a:t>
            </a:r>
            <a:endParaRPr lang="zh-CN" altLang="en-US"/>
          </a:p>
          <a:p>
            <a:r>
              <a:rPr lang="zh-CN" altLang="en-US">
                <a:sym typeface="+mn-ea"/>
              </a:rPr>
              <a:t>举例：</a:t>
            </a:r>
            <a:endParaRPr lang="zh-CN" altLang="en-US"/>
          </a:p>
          <a:p>
            <a:r>
              <a:rPr lang="zh-CN" altLang="en-US">
                <a:sym typeface="+mn-ea"/>
              </a:rPr>
              <a:t>————————————————</a:t>
            </a:r>
            <a:endParaRPr lang="zh-CN" altLang="en-US"/>
          </a:p>
          <a:p>
            <a:r>
              <a:rPr lang="zh-CN" altLang="en-US">
                <a:sym typeface="+mn-ea"/>
              </a:rPr>
              <a:t>版权声明：本文为CSDN博主「Erick_Lv」的原创文章，遵循 CC 4.0 BY-SA 版权协议，转载请附上原文出处链接及本声明。</a:t>
            </a:r>
            <a:endParaRPr lang="zh-CN" altLang="en-US"/>
          </a:p>
          <a:p>
            <a:r>
              <a:rPr lang="zh-CN" altLang="en-US">
                <a:sym typeface="+mn-ea"/>
              </a:rPr>
              <a:t>原文链接：https://blog.csdn.net/qq_35976351/article/details/79680121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[axe@MacBook:re]$ py re_email_with_name.py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Candidate: first.last@example.com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Name : None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Email: first.last@example.com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Candidate: first.last+category@gmail.com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Name : None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Email: first.last+category@gmail.com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Candidate: valid-address@mail.example.com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Name : None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Email: valid-address@mail.example.com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Candidate: not-valid@example.foo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No match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Candidate: First Last &lt;first.last@example.com&gt;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Name : First Last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Email: first.last@example.com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Candidate: No Brackets first.last@example.com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Name : None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Email: first.last@example.com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Candidate: First Last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No match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Candidate: First Middle Last &lt;first.last@example.com&gt;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Name : First Middle Last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Email: first.last@example.com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Candidate: First M. Last &lt;first.last@example.com&gt;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Name : First M. Last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Email: first.last@example.com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Candidate: &lt;first.last@example.com&gt;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Name : None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 Email: first.last@example.com</a:t>
            </a:r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什么是动态语言？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要了解什么是动态语言，要首先了解“类型检查”。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类型检查是验证类型约束的过程，编译器或解释器通常在编译阶段或运行阶段做类型检查。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类型检查就是查看“变量”和它们的”类型”，然后判断表达式是否合理。例如，不能拿一个 string 类型变量除以浮点数变量。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如果类型检查发生在程序运行阶段（run time），那么它便是“动态类型语言”（dynamically typed languages）。常见的动态语言包括：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Python</a:t>
            </a:r>
            <a:endParaRPr lang="zh-CN" altLang="en-US"/>
          </a:p>
          <a:p>
            <a:r>
              <a:rPr lang="zh-CN" altLang="en-US"/>
              <a:t>JavaScrpit</a:t>
            </a:r>
            <a:endParaRPr lang="zh-CN" altLang="en-US"/>
          </a:p>
          <a:p>
            <a:r>
              <a:rPr lang="zh-CN" altLang="en-US"/>
              <a:t>PHP</a:t>
            </a:r>
            <a:endParaRPr lang="zh-CN" altLang="en-US"/>
          </a:p>
          <a:p>
            <a:r>
              <a:rPr lang="zh-CN" altLang="en-US"/>
              <a:t>类型检查发生在“编译阶段”（compile time）的是“静态类型语言”（statically typed languages）。常见的静态类型语言包括：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</a:t>
            </a:r>
            <a:endParaRPr lang="zh-CN" altLang="en-US"/>
          </a:p>
          <a:p>
            <a:r>
              <a:rPr lang="zh-CN" altLang="en-US"/>
              <a:t>C++</a:t>
            </a:r>
            <a:endParaRPr lang="zh-CN" altLang="en-US"/>
          </a:p>
          <a:p>
            <a:r>
              <a:rPr lang="zh-CN" altLang="en-US"/>
              <a:t>Java</a:t>
            </a:r>
            <a:endParaRPr lang="zh-CN" altLang="en-US"/>
          </a:p>
          <a:p>
            <a:r>
              <a:rPr lang="zh-CN" altLang="en-US"/>
              <a:t>C#</a:t>
            </a:r>
            <a:endParaRPr lang="zh-CN" altLang="en-US"/>
          </a:p>
          <a:p>
            <a:r>
              <a:rPr lang="zh-CN" altLang="en-US"/>
              <a:t>Scala</a:t>
            </a:r>
            <a:endParaRPr lang="zh-CN" altLang="en-US"/>
          </a:p>
          <a:p>
            <a:r>
              <a:rPr lang="zh-CN" altLang="en-US"/>
              <a:t>什么是强类型语言？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强类型语言是指：不管是在编译阶段还是运行阶段，一旦某种类型绑定到变量后，此变量便会持有此类型，并且不能同其他类型在计算表达式时，混合使用。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例如，在交互式工具 IPython 中输入如下两行代码：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In [1]: a = 5</a:t>
            </a:r>
            <a:endParaRPr lang="zh-CN" altLang="en-US"/>
          </a:p>
          <a:p>
            <a:r>
              <a:rPr lang="zh-CN" altLang="en-US"/>
              <a:t>In [2]: a = a + 's'</a:t>
            </a:r>
            <a:endParaRPr lang="zh-CN" altLang="en-US"/>
          </a:p>
          <a:p>
            <a:r>
              <a:rPr lang="zh-CN" altLang="en-US"/>
              <a:t>程序会抛出 TypeError 异常：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unsupported operand type(s) for +: 'int' and 'str'</a:t>
            </a:r>
            <a:endParaRPr lang="zh-CN" altLang="en-US"/>
          </a:p>
          <a:p>
            <a:r>
              <a:rPr lang="zh-CN" altLang="en-US"/>
              <a:t>意思是不支持 int 变量和 str 变量相加。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常见的强类型语言有：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Python</a:t>
            </a:r>
            <a:endParaRPr lang="zh-CN" altLang="en-US"/>
          </a:p>
          <a:p>
            <a:r>
              <a:rPr lang="zh-CN" altLang="en-US"/>
              <a:t>Java</a:t>
            </a:r>
            <a:endParaRPr lang="zh-CN" altLang="en-US"/>
          </a:p>
          <a:p>
            <a:r>
              <a:rPr lang="zh-CN" altLang="en-US"/>
              <a:t>C#</a:t>
            </a:r>
            <a:endParaRPr lang="zh-CN" altLang="en-US"/>
          </a:p>
          <a:p>
            <a:r>
              <a:rPr lang="zh-CN" altLang="en-US"/>
              <a:t>Scala</a:t>
            </a:r>
            <a:endParaRPr lang="zh-CN" altLang="en-US"/>
          </a:p>
          <a:p>
            <a:r>
              <a:rPr lang="zh-CN" altLang="en-US"/>
              <a:t>与之对应的是弱类型语言，弱类型语言容易与其他类型混合计算。弱类型语言代表 JavaScript。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支持如下操作：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var data = 5</a:t>
            </a:r>
            <a:endParaRPr lang="zh-CN" altLang="en-US"/>
          </a:p>
          <a:p>
            <a:r>
              <a:rPr lang="zh-CN" altLang="en-US"/>
              <a:t>data = data + 'xiaoming' //string 和 int 结合自动转化为 string</a:t>
            </a:r>
            <a:endParaRPr lang="zh-CN" altLang="en-US"/>
          </a:p>
          <a:p>
            <a:r>
              <a:rPr lang="zh-CN" altLang="en-US"/>
              <a:t>常见的弱类型语言有：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</a:t>
            </a:r>
            <a:endParaRPr lang="zh-CN" altLang="en-US"/>
          </a:p>
          <a:p>
            <a:r>
              <a:rPr lang="zh-CN" altLang="en-US"/>
              <a:t>C++</a:t>
            </a:r>
            <a:endParaRPr lang="zh-CN" altLang="en-US"/>
          </a:p>
          <a:p>
            <a:r>
              <a:rPr lang="zh-CN" altLang="en-US"/>
              <a:t>PHP</a:t>
            </a:r>
            <a:endParaRPr lang="zh-CN" altLang="en-US"/>
          </a:p>
          <a:p>
            <a:r>
              <a:rPr lang="zh-CN" altLang="en-US"/>
              <a:t>Javascript</a:t>
            </a:r>
            <a:endParaRPr lang="zh-CN" altLang="en-US"/>
          </a:p>
          <a:p>
            <a:r>
              <a:rPr lang="zh-CN" altLang="en-US"/>
              <a:t>如下，按照是否为静态/动态语言，弱类型/强类型两个维度，总结常用的语言分类。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Python的生成器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什么是生成器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创建python迭代器的过程虽然强大，但是很多时候使用不方便。生成器是一个简单的方式来完成迭代。简单来说，Python的生成器是一个返回可以迭代对象的函数。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怎样创建生成器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在一个一般函数中使用yield关键字，可以实现一个最简单的生成器，此时这个函数变成一个生成器函数。yield与return返回相同的值，区别在于return返回后，函数状态终止，而yield会保存当前函数的执行状态，在返回后，函数又回到之前保存的状态继续执行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生成器函数与一般函数的不同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一下是几点不同：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生成器函数包含一个或者多个yield</a:t>
            </a:r>
            <a:endParaRPr lang="zh-CN" altLang="en-US"/>
          </a:p>
          <a:p>
            <a:r>
              <a:rPr lang="zh-CN" altLang="en-US">
                <a:sym typeface="+mn-ea"/>
              </a:rPr>
              <a:t>当调用生成器函数时，函数将返回一个对象，但是不会立刻向下执行</a:t>
            </a:r>
            <a:endParaRPr lang="zh-CN" altLang="en-US"/>
          </a:p>
          <a:p>
            <a:r>
              <a:rPr lang="zh-CN" altLang="en-US">
                <a:sym typeface="+mn-ea"/>
              </a:rPr>
              <a:t>像__iter__()和__next__()方法等是自动实现的，所以我们可以通过next()方法对对象进行迭代</a:t>
            </a:r>
            <a:endParaRPr lang="zh-CN" altLang="en-US"/>
          </a:p>
          <a:p>
            <a:r>
              <a:rPr lang="zh-CN" altLang="en-US">
                <a:sym typeface="+mn-ea"/>
              </a:rPr>
              <a:t>一旦函数被yield，函数会暂停，控制权返回调用者</a:t>
            </a:r>
            <a:endParaRPr lang="zh-CN" altLang="en-US"/>
          </a:p>
          <a:p>
            <a:r>
              <a:rPr lang="zh-CN" altLang="en-US">
                <a:sym typeface="+mn-ea"/>
              </a:rPr>
              <a:t>局部变量和它们的状态会被保存，直到下一次调用</a:t>
            </a:r>
            <a:endParaRPr lang="zh-CN" altLang="en-US"/>
          </a:p>
          <a:p>
            <a:r>
              <a:rPr lang="zh-CN" altLang="en-US">
                <a:sym typeface="+mn-ea"/>
              </a:rPr>
              <a:t>函数终止的时候，StopIteraion会被自动抛出 </a:t>
            </a:r>
            <a:endParaRPr lang="zh-CN" altLang="en-US"/>
          </a:p>
          <a:p>
            <a:r>
              <a:rPr lang="zh-CN" altLang="en-US">
                <a:sym typeface="+mn-ea"/>
              </a:rPr>
              <a:t>举例：</a:t>
            </a:r>
            <a:endParaRPr lang="zh-CN" altLang="en-US"/>
          </a:p>
          <a:p>
            <a:r>
              <a:rPr lang="zh-CN" altLang="en-US">
                <a:sym typeface="+mn-ea"/>
              </a:rPr>
              <a:t>————————————————</a:t>
            </a:r>
            <a:endParaRPr lang="zh-CN" altLang="en-US"/>
          </a:p>
          <a:p>
            <a:r>
              <a:rPr lang="zh-CN" altLang="en-US">
                <a:sym typeface="+mn-ea"/>
              </a:rPr>
              <a:t>版权声明：本文为CSDN博主「Erick_Lv」的原创文章，遵循 CC 4.0 BY-SA 版权协议，转载请附上原文出处链接及本声明。</a:t>
            </a:r>
            <a:endParaRPr lang="zh-CN" altLang="en-US"/>
          </a:p>
          <a:p>
            <a:r>
              <a:rPr lang="zh-CN" altLang="en-US">
                <a:sym typeface="+mn-ea"/>
              </a:rPr>
              <a:t>原文链接：https://blog.csdn.net/qq_35976351/article/details/79680121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在学习python的过程中，lambda的语法时常会使人感到困惑，lambda是什么，为什么要使用lambda，是不是必须使用lambda？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　　下面就上面的问题进行一下解答。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　　1、lambda是什么？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　　　　看个例子：　　　　　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1 g = lambda x:x+1</a:t>
            </a:r>
            <a:endParaRPr lang="zh-CN" altLang="en-US"/>
          </a:p>
          <a:p>
            <a:r>
              <a:rPr lang="zh-CN" altLang="en-US"/>
              <a:t>　　看一下执行的结果：　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　　g(1)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　　&gt;&gt;&gt;2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　　g(2)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　　&gt;&gt;&gt;3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　　当然，你也可以这样使用：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　　lambda x:x+1(1)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　　&gt;&gt;&gt;2　　　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　　可以这样认为,lambda作为一个表达式，定义了一个匿名函数，上例的代码x为入口参数，x+1为函数体，用函数来表示为：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1 def g(x):</a:t>
            </a:r>
            <a:endParaRPr lang="zh-CN" altLang="en-US"/>
          </a:p>
          <a:p>
            <a:r>
              <a:rPr lang="zh-CN" altLang="en-US"/>
              <a:t>2     return x+1</a:t>
            </a:r>
            <a:endParaRPr lang="zh-CN" altLang="en-US"/>
          </a:p>
          <a:p>
            <a:r>
              <a:rPr lang="zh-CN" altLang="en-US"/>
              <a:t>　　非常容易理解，在这里lambda简化了函数定义的书写形式。是代码更为简洁，但是使用函数的定义方式更为直观，易理解。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　　Python中，也有几个定义好的全局函数方便使用的，filter, map, reduce　　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复制代码</a:t>
            </a:r>
            <a:endParaRPr lang="zh-CN" altLang="en-US"/>
          </a:p>
          <a:p>
            <a:r>
              <a:rPr lang="zh-CN" altLang="en-US"/>
              <a:t>&gt;&gt;&gt; foo = [2, 18, 9, 22, 17, 24, 8, 12, 27]</a:t>
            </a:r>
            <a:endParaRPr lang="zh-CN" altLang="en-US"/>
          </a:p>
          <a:p>
            <a:r>
              <a:rPr lang="zh-CN" altLang="en-US"/>
              <a:t>&gt;&gt;&gt;</a:t>
            </a:r>
            <a:endParaRPr lang="zh-CN" altLang="en-US"/>
          </a:p>
          <a:p>
            <a:r>
              <a:rPr lang="zh-CN" altLang="en-US"/>
              <a:t>&gt;&gt;&gt; print filter(lambda x: x % 3 == 0, foo)</a:t>
            </a:r>
            <a:endParaRPr lang="zh-CN" altLang="en-US"/>
          </a:p>
          <a:p>
            <a:r>
              <a:rPr lang="zh-CN" altLang="en-US"/>
              <a:t>[18, 9, 24, 12, 27]</a:t>
            </a:r>
            <a:endParaRPr lang="zh-CN" altLang="en-US"/>
          </a:p>
          <a:p>
            <a:r>
              <a:rPr lang="zh-CN" altLang="en-US"/>
              <a:t>&gt;&gt;&gt;</a:t>
            </a:r>
            <a:endParaRPr lang="zh-CN" altLang="en-US"/>
          </a:p>
          <a:p>
            <a:r>
              <a:rPr lang="zh-CN" altLang="en-US"/>
              <a:t>&gt;&gt;&gt; print map(lambda x: x * 2 + 10, foo)</a:t>
            </a:r>
            <a:endParaRPr lang="zh-CN" altLang="en-US"/>
          </a:p>
          <a:p>
            <a:r>
              <a:rPr lang="zh-CN" altLang="en-US"/>
              <a:t>[14, 46, 28, 54, 44, 58, 26, 34, 64]</a:t>
            </a:r>
            <a:endParaRPr lang="zh-CN" altLang="en-US"/>
          </a:p>
          <a:p>
            <a:r>
              <a:rPr lang="zh-CN" altLang="en-US"/>
              <a:t>&gt;&gt;&gt;</a:t>
            </a:r>
            <a:endParaRPr lang="zh-CN" altLang="en-US"/>
          </a:p>
          <a:p>
            <a:r>
              <a:rPr lang="zh-CN" altLang="en-US"/>
              <a:t>&gt;&gt;&gt; print reduce(lambda x, y: x + y, foo)</a:t>
            </a:r>
            <a:endParaRPr lang="zh-CN" altLang="en-US"/>
          </a:p>
          <a:p>
            <a:r>
              <a:rPr lang="zh-CN" altLang="en-US"/>
              <a:t>139</a:t>
            </a:r>
            <a:endParaRPr lang="zh-CN" altLang="en-US"/>
          </a:p>
          <a:p>
            <a:r>
              <a:rPr lang="zh-CN" altLang="en-US"/>
              <a:t>复制代码</a:t>
            </a:r>
            <a:endParaRPr lang="zh-CN" altLang="en-US"/>
          </a:p>
          <a:p>
            <a:r>
              <a:rPr lang="zh-CN" altLang="en-US"/>
              <a:t>　　上面例子中的map的作用，非常简单清晰。但是，Python是否非要使用lambda才能做到这样的简洁程度呢？在对象遍历处理方面，其实Python的for..in..if语法已经很强大，并且在易读上胜过了lambda。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　　比如上面map的例子，可以写成：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　　　　print [x * 2 + 10 for x in foo]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　　非常的简洁，易懂。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　　filter的例子可以写成：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　　　　print [x for x in foo if x % 3 == 0]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　　同样也是比lambda的方式更容易理解。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　　上面简要介绍了什么是lambda,下面介绍为什么使用lambda,看一个例子（来自apihelper.py)：　　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processFunc = collapse and (lambda s: " ".join(s.split())) or (lambda s: s)</a:t>
            </a:r>
            <a:endParaRPr lang="zh-CN" altLang="en-US"/>
          </a:p>
          <a:p>
            <a:r>
              <a:rPr lang="zh-CN" altLang="en-US"/>
              <a:t>　　在Visual Basic，你很有可能要创建一个函数，接受一个字符串参数和一个 collapse 参数，并使用 if 语句确定是否压缩空白，然后再返回相应的值。这种方式是低效的，因为函数可能需要处理每一种可能的情况。每次你调用它，它将不得不在给出你所想要的东西之前，判断是否要压缩空白。在 Python 中，你可以将决策逻辑拿到函数外面，而定义一个裁减过的 lambda 函数提供确切的 (唯一的) 你想要的。这种方式更为高效、更为优雅，而且很少引起那些令人讨厌 (哦，想到那些参数就头昏) 的错误。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　　通过此例子，我们发现，lambda的使用大量简化了代码，使代码简练清晰。但是值得注意的是，这会在一定程度上降低代码的可读性。如果不是非常熟悉python的人或许会对此感到不可理解。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　　lambda 定义了一个匿名函数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　　lambda 并不会带来程序运行效率的提高，只会使代码更简洁。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　　如果可以使用for...in...if来完成的，坚决不用lambda。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　　如果使用lambda，lambda内不要包含循环，如果有，我宁愿定义函数来完成，使代码获得可重用性和更好的可读性。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　　总结：lambda 是为了减少单行函数的定义而存在的。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对yield的总结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　　（1）通常的for..in...循环中，in后面是一个数组，这个数组就是一个可迭代对象，类似的还有链表，字符串，文件。他可以是a = [1,2,3]，也可以是a = [x*x for x in range(3)]。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它的缺点也很明显，就是所有数据都在内存里面，如果有海量的数据，将会非常耗内存。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　　（2）生成器是可以迭代的，但是只可以读取它一次。因为用的时候才生成，比如a = (x*x for x in range(3))。!!!!注意这里是小括号而不是方括号。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　　（3）生成器（generator）能够迭代的关键是他有next()方法，工作原理就是通过重复调用next()方法，直到捕获一个异常。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　　（4）带有yield的函数不再是一个普通的函数，而是一个生成器generator，可用于迭代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　　（5）yield是一个类似return 的关键字，迭代一次遇到yield的时候就返回yield后面或者右面的值。而且下一次迭代的时候，从上一次迭代遇到的yield后面的代码开始执行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　　（6）yield就是return返回的一个值，并且记住这个返回的位置。下一次迭代就从这个位置开始。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　　（7）带有yield的函数不仅仅是只用于for循环，而且可用于某个函数的参数，只要这个函数的参数也允许迭代参数。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　　（8）send()和next()的区别就在于send可传递参数给yield表达式，这时候传递的参数就会作为yield表达式的值，而yield的参数是返回给调用者的值，也就是说send可以强行修改上一个yield表达式值。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　　（9）send()和next()都有返回值，他们的返回值是当前迭代遇到的yield的时候，yield后面表达式的值，其实就是当前迭代yield后面的参数。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　　（10）第一次调用时候必须先next（）或send（）,否则会报错，send后之所以为None是因为这时候没有上一个yield，所以也可以认为next（）等同于send(None)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Python的生成器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什么是生成器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创建python迭代器的过程虽然强大，但是很多时候使用不方便。生成器是一个简单的方式来完成迭代。简单来说，Python的生成器是一个返回可以迭代对象的函数。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怎样创建生成器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在一个一般函数中使用yield关键字，可以实现一个最简单的生成器，此时这个函数变成一个生成器函数。yield与return返回相同的值，区别在于return返回后，函数状态终止，而yield会保存当前函数的执行状态，在返回后，函数又回到之前保存的状态继续执行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生成器函数与一般函数的不同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一下是几点不同：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生成器函数包含一个或者多个yield</a:t>
            </a:r>
            <a:endParaRPr lang="zh-CN" altLang="en-US"/>
          </a:p>
          <a:p>
            <a:r>
              <a:rPr lang="zh-CN" altLang="en-US">
                <a:sym typeface="+mn-ea"/>
              </a:rPr>
              <a:t>当调用生成器函数时，函数将返回一个对象，但是不会立刻向下执行</a:t>
            </a:r>
            <a:endParaRPr lang="zh-CN" altLang="en-US"/>
          </a:p>
          <a:p>
            <a:r>
              <a:rPr lang="zh-CN" altLang="en-US">
                <a:sym typeface="+mn-ea"/>
              </a:rPr>
              <a:t>像__iter__()和__next__()方法等是自动实现的，所以我们可以通过next()方法对对象进行迭代</a:t>
            </a:r>
            <a:endParaRPr lang="zh-CN" altLang="en-US"/>
          </a:p>
          <a:p>
            <a:r>
              <a:rPr lang="zh-CN" altLang="en-US">
                <a:sym typeface="+mn-ea"/>
              </a:rPr>
              <a:t>一旦函数被yield，函数会暂停，控制权返回调用者</a:t>
            </a:r>
            <a:endParaRPr lang="zh-CN" altLang="en-US"/>
          </a:p>
          <a:p>
            <a:r>
              <a:rPr lang="zh-CN" altLang="en-US">
                <a:sym typeface="+mn-ea"/>
              </a:rPr>
              <a:t>局部变量和它们的状态会被保存，直到下一次调用</a:t>
            </a:r>
            <a:endParaRPr lang="zh-CN" altLang="en-US"/>
          </a:p>
          <a:p>
            <a:r>
              <a:rPr lang="zh-CN" altLang="en-US">
                <a:sym typeface="+mn-ea"/>
              </a:rPr>
              <a:t>函数终止的时候，StopIteraion会被自动抛出 </a:t>
            </a:r>
            <a:endParaRPr lang="zh-CN" altLang="en-US"/>
          </a:p>
          <a:p>
            <a:r>
              <a:rPr lang="zh-CN" altLang="en-US">
                <a:sym typeface="+mn-ea"/>
              </a:rPr>
              <a:t>举例：</a:t>
            </a:r>
            <a:endParaRPr lang="zh-CN" altLang="en-US"/>
          </a:p>
          <a:p>
            <a:r>
              <a:rPr lang="zh-CN" altLang="en-US">
                <a:sym typeface="+mn-ea"/>
              </a:rPr>
              <a:t>————————————————</a:t>
            </a:r>
            <a:endParaRPr lang="zh-CN" altLang="en-US"/>
          </a:p>
          <a:p>
            <a:r>
              <a:rPr lang="zh-CN" altLang="en-US">
                <a:sym typeface="+mn-ea"/>
              </a:rPr>
              <a:t>版权声明：本文为CSDN博主「Erick_Lv」的原创文章，遵循 CC 4.0 BY-SA 版权协议，转载请附上原文出处链接及本声明。</a:t>
            </a:r>
            <a:endParaRPr lang="zh-CN" altLang="en-US"/>
          </a:p>
          <a:p>
            <a:r>
              <a:rPr lang="zh-CN" altLang="en-US">
                <a:sym typeface="+mn-ea"/>
              </a:rPr>
              <a:t>原文链接：https://blog.csdn.net/qq_35976351/article/details/79680121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Python的生成器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什么是生成器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创建python迭代器的过程虽然强大，但是很多时候使用不方便。生成器是一个简单的方式来完成迭代。简单来说，Python的生成器是一个返回可以迭代对象的函数。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怎样创建生成器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在一个一般函数中使用yield关键字，可以实现一个最简单的生成器，此时这个函数变成一个生成器函数。yield与return返回相同的值，区别在于return返回后，函数状态终止，而yield会保存当前函数的执行状态，在返回后，函数又回到之前保存的状态继续执行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生成器函数与一般函数的不同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一下是几点不同：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生成器函数包含一个或者多个yield</a:t>
            </a:r>
            <a:endParaRPr lang="zh-CN" altLang="en-US"/>
          </a:p>
          <a:p>
            <a:r>
              <a:rPr lang="zh-CN" altLang="en-US">
                <a:sym typeface="+mn-ea"/>
              </a:rPr>
              <a:t>当调用生成器函数时，函数将返回一个对象，但是不会立刻向下执行</a:t>
            </a:r>
            <a:endParaRPr lang="zh-CN" altLang="en-US"/>
          </a:p>
          <a:p>
            <a:r>
              <a:rPr lang="zh-CN" altLang="en-US">
                <a:sym typeface="+mn-ea"/>
              </a:rPr>
              <a:t>像__iter__()和__next__()方法等是自动实现的，所以我们可以通过next()方法对对象进行迭代</a:t>
            </a:r>
            <a:endParaRPr lang="zh-CN" altLang="en-US"/>
          </a:p>
          <a:p>
            <a:r>
              <a:rPr lang="zh-CN" altLang="en-US">
                <a:sym typeface="+mn-ea"/>
              </a:rPr>
              <a:t>一旦函数被yield，函数会暂停，控制权返回调用者</a:t>
            </a:r>
            <a:endParaRPr lang="zh-CN" altLang="en-US"/>
          </a:p>
          <a:p>
            <a:r>
              <a:rPr lang="zh-CN" altLang="en-US">
                <a:sym typeface="+mn-ea"/>
              </a:rPr>
              <a:t>局部变量和它们的状态会被保存，直到下一次调用</a:t>
            </a:r>
            <a:endParaRPr lang="zh-CN" altLang="en-US"/>
          </a:p>
          <a:p>
            <a:r>
              <a:rPr lang="zh-CN" altLang="en-US">
                <a:sym typeface="+mn-ea"/>
              </a:rPr>
              <a:t>函数终止的时候，StopIteraion会被自动抛出 </a:t>
            </a:r>
            <a:endParaRPr lang="zh-CN" altLang="en-US"/>
          </a:p>
          <a:p>
            <a:r>
              <a:rPr lang="zh-CN" altLang="en-US">
                <a:sym typeface="+mn-ea"/>
              </a:rPr>
              <a:t>举例：</a:t>
            </a:r>
            <a:endParaRPr lang="zh-CN" altLang="en-US"/>
          </a:p>
          <a:p>
            <a:r>
              <a:rPr lang="zh-CN" altLang="en-US">
                <a:sym typeface="+mn-ea"/>
              </a:rPr>
              <a:t>————————————————</a:t>
            </a:r>
            <a:endParaRPr lang="zh-CN" altLang="en-US"/>
          </a:p>
          <a:p>
            <a:r>
              <a:rPr lang="zh-CN" altLang="en-US">
                <a:sym typeface="+mn-ea"/>
              </a:rPr>
              <a:t>版权声明：本文为CSDN博主「Erick_Lv」的原创文章，遵循 CC 4.0 BY-SA 版权协议，转载请附上原文出处链接及本声明。</a:t>
            </a:r>
            <a:endParaRPr lang="zh-CN" altLang="en-US"/>
          </a:p>
          <a:p>
            <a:r>
              <a:rPr lang="zh-CN" altLang="en-US">
                <a:sym typeface="+mn-ea"/>
              </a:rPr>
              <a:t>原文链接：https://blog.csdn.net/qq_35976351/article/details/79680121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Python的生成器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什么是生成器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创建python迭代器的过程虽然强大，但是很多时候使用不方便。生成器是一个简单的方式来完成迭代。简单来说，Python的生成器是一个返回可以迭代对象的函数。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怎样创建生成器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在一个一般函数中使用yield关键字，可以实现一个最简单的生成器，此时这个函数变成一个生成器函数。yield与return返回相同的值，区别在于return返回后，函数状态终止，而yield会保存当前函数的执行状态，在返回后，函数又回到之前保存的状态继续执行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生成器函数与一般函数的不同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一下是几点不同：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生成器函数包含一个或者多个yield</a:t>
            </a:r>
            <a:endParaRPr lang="zh-CN" altLang="en-US"/>
          </a:p>
          <a:p>
            <a:r>
              <a:rPr lang="zh-CN" altLang="en-US">
                <a:sym typeface="+mn-ea"/>
              </a:rPr>
              <a:t>当调用生成器函数时，函数将返回一个对象，但是不会立刻向下执行</a:t>
            </a:r>
            <a:endParaRPr lang="zh-CN" altLang="en-US"/>
          </a:p>
          <a:p>
            <a:r>
              <a:rPr lang="zh-CN" altLang="en-US">
                <a:sym typeface="+mn-ea"/>
              </a:rPr>
              <a:t>像__iter__()和__next__()方法等是自动实现的，所以我们可以通过next()方法对对象进行迭代</a:t>
            </a:r>
            <a:endParaRPr lang="zh-CN" altLang="en-US"/>
          </a:p>
          <a:p>
            <a:r>
              <a:rPr lang="zh-CN" altLang="en-US">
                <a:sym typeface="+mn-ea"/>
              </a:rPr>
              <a:t>一旦函数被yield，函数会暂停，控制权返回调用者</a:t>
            </a:r>
            <a:endParaRPr lang="zh-CN" altLang="en-US"/>
          </a:p>
          <a:p>
            <a:r>
              <a:rPr lang="zh-CN" altLang="en-US">
                <a:sym typeface="+mn-ea"/>
              </a:rPr>
              <a:t>局部变量和它们的状态会被保存，直到下一次调用</a:t>
            </a:r>
            <a:endParaRPr lang="zh-CN" altLang="en-US"/>
          </a:p>
          <a:p>
            <a:r>
              <a:rPr lang="zh-CN" altLang="en-US">
                <a:sym typeface="+mn-ea"/>
              </a:rPr>
              <a:t>函数终止的时候，StopIteraion会被自动抛出 </a:t>
            </a:r>
            <a:endParaRPr lang="zh-CN" altLang="en-US"/>
          </a:p>
          <a:p>
            <a:r>
              <a:rPr lang="zh-CN" altLang="en-US">
                <a:sym typeface="+mn-ea"/>
              </a:rPr>
              <a:t>举例：</a:t>
            </a:r>
            <a:endParaRPr lang="zh-CN" altLang="en-US"/>
          </a:p>
          <a:p>
            <a:r>
              <a:rPr lang="zh-CN" altLang="en-US">
                <a:sym typeface="+mn-ea"/>
              </a:rPr>
              <a:t>————————————————</a:t>
            </a:r>
            <a:endParaRPr lang="zh-CN" altLang="en-US"/>
          </a:p>
          <a:p>
            <a:r>
              <a:rPr lang="zh-CN" altLang="en-US">
                <a:sym typeface="+mn-ea"/>
              </a:rPr>
              <a:t>版权声明：本文为CSDN博主「Erick_Lv」的原创文章，遵循 CC 4.0 BY-SA 版权协议，转载请附上原文出处链接及本声明。</a:t>
            </a:r>
            <a:endParaRPr lang="zh-CN" altLang="en-US"/>
          </a:p>
          <a:p>
            <a:r>
              <a:rPr lang="zh-CN" altLang="en-US">
                <a:sym typeface="+mn-ea"/>
              </a:rPr>
              <a:t>原文链接：https://blog.csdn.net/qq_35976351/article/details/79680121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Python的生成器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什么是生成器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创建python迭代器的过程虽然强大，但是很多时候使用不方便。生成器是一个简单的方式来完成迭代。简单来说，Python的生成器是一个返回可以迭代对象的函数。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怎样创建生成器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在一个一般函数中使用yield关键字，可以实现一个最简单的生成器，此时这个函数变成一个生成器函数。yield与return返回相同的值，区别在于return返回后，函数状态终止，而yield会保存当前函数的执行状态，在返回后，函数又回到之前保存的状态继续执行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生成器函数与一般函数的不同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一下是几点不同：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生成器函数包含一个或者多个yield</a:t>
            </a:r>
            <a:endParaRPr lang="zh-CN" altLang="en-US"/>
          </a:p>
          <a:p>
            <a:r>
              <a:rPr lang="zh-CN" altLang="en-US">
                <a:sym typeface="+mn-ea"/>
              </a:rPr>
              <a:t>当调用生成器函数时，函数将返回一个对象，但是不会立刻向下执行</a:t>
            </a:r>
            <a:endParaRPr lang="zh-CN" altLang="en-US"/>
          </a:p>
          <a:p>
            <a:r>
              <a:rPr lang="zh-CN" altLang="en-US">
                <a:sym typeface="+mn-ea"/>
              </a:rPr>
              <a:t>像__iter__()和__next__()方法等是自动实现的，所以我们可以通过next()方法对对象进行迭代</a:t>
            </a:r>
            <a:endParaRPr lang="zh-CN" altLang="en-US"/>
          </a:p>
          <a:p>
            <a:r>
              <a:rPr lang="zh-CN" altLang="en-US">
                <a:sym typeface="+mn-ea"/>
              </a:rPr>
              <a:t>一旦函数被yield，函数会暂停，控制权返回调用者</a:t>
            </a:r>
            <a:endParaRPr lang="zh-CN" altLang="en-US"/>
          </a:p>
          <a:p>
            <a:r>
              <a:rPr lang="zh-CN" altLang="en-US">
                <a:sym typeface="+mn-ea"/>
              </a:rPr>
              <a:t>局部变量和它们的状态会被保存，直到下一次调用</a:t>
            </a:r>
            <a:endParaRPr lang="zh-CN" altLang="en-US"/>
          </a:p>
          <a:p>
            <a:r>
              <a:rPr lang="zh-CN" altLang="en-US">
                <a:sym typeface="+mn-ea"/>
              </a:rPr>
              <a:t>函数终止的时候，StopIteraion会被自动抛出 </a:t>
            </a:r>
            <a:endParaRPr lang="zh-CN" altLang="en-US"/>
          </a:p>
          <a:p>
            <a:r>
              <a:rPr lang="zh-CN" altLang="en-US">
                <a:sym typeface="+mn-ea"/>
              </a:rPr>
              <a:t>举例：</a:t>
            </a:r>
            <a:endParaRPr lang="zh-CN" altLang="en-US"/>
          </a:p>
          <a:p>
            <a:r>
              <a:rPr lang="zh-CN" altLang="en-US">
                <a:sym typeface="+mn-ea"/>
              </a:rPr>
              <a:t>————————————————</a:t>
            </a:r>
            <a:endParaRPr lang="zh-CN" altLang="en-US"/>
          </a:p>
          <a:p>
            <a:r>
              <a:rPr lang="zh-CN" altLang="en-US">
                <a:sym typeface="+mn-ea"/>
              </a:rPr>
              <a:t>版权声明：本文为CSDN博主「Erick_Lv」的原创文章，遵循 CC 4.0 BY-SA 版权协议，转载请附上原文出处链接及本声明。</a:t>
            </a:r>
            <a:endParaRPr lang="zh-CN" altLang="en-US"/>
          </a:p>
          <a:p>
            <a:r>
              <a:rPr lang="zh-CN" altLang="en-US">
                <a:sym typeface="+mn-ea"/>
              </a:rPr>
              <a:t>原文链接：https://blog.csdn.net/qq_35976351/article/details/79680121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Python的生成器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什么是生成器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创建python迭代器的过程虽然强大，但是很多时候使用不方便。生成器是一个简单的方式来完成迭代。简单来说，Python的生成器是一个返回可以迭代对象的函数。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怎样创建生成器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在一个一般函数中使用yield关键字，可以实现一个最简单的生成器，此时这个函数变成一个生成器函数。yield与return返回相同的值，区别在于return返回后，函数状态终止，而yield会保存当前函数的执行状态，在返回后，函数又回到之前保存的状态继续执行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生成器函数与一般函数的不同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一下是几点不同：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生成器函数包含一个或者多个yield</a:t>
            </a:r>
            <a:endParaRPr lang="zh-CN" altLang="en-US"/>
          </a:p>
          <a:p>
            <a:r>
              <a:rPr lang="zh-CN" altLang="en-US">
                <a:sym typeface="+mn-ea"/>
              </a:rPr>
              <a:t>当调用生成器函数时，函数将返回一个对象，但是不会立刻向下执行</a:t>
            </a:r>
            <a:endParaRPr lang="zh-CN" altLang="en-US"/>
          </a:p>
          <a:p>
            <a:r>
              <a:rPr lang="zh-CN" altLang="en-US">
                <a:sym typeface="+mn-ea"/>
              </a:rPr>
              <a:t>像__iter__()和__next__()方法等是自动实现的，所以我们可以通过next()方法对对象进行迭代</a:t>
            </a:r>
            <a:endParaRPr lang="zh-CN" altLang="en-US"/>
          </a:p>
          <a:p>
            <a:r>
              <a:rPr lang="zh-CN" altLang="en-US">
                <a:sym typeface="+mn-ea"/>
              </a:rPr>
              <a:t>一旦函数被yield，函数会暂停，控制权返回调用者</a:t>
            </a:r>
            <a:endParaRPr lang="zh-CN" altLang="en-US"/>
          </a:p>
          <a:p>
            <a:r>
              <a:rPr lang="zh-CN" altLang="en-US">
                <a:sym typeface="+mn-ea"/>
              </a:rPr>
              <a:t>局部变量和它们的状态会被保存，直到下一次调用</a:t>
            </a:r>
            <a:endParaRPr lang="zh-CN" altLang="en-US"/>
          </a:p>
          <a:p>
            <a:r>
              <a:rPr lang="zh-CN" altLang="en-US">
                <a:sym typeface="+mn-ea"/>
              </a:rPr>
              <a:t>函数终止的时候，StopIteraion会被自动抛出 </a:t>
            </a:r>
            <a:endParaRPr lang="zh-CN" altLang="en-US"/>
          </a:p>
          <a:p>
            <a:r>
              <a:rPr lang="zh-CN" altLang="en-US">
                <a:sym typeface="+mn-ea"/>
              </a:rPr>
              <a:t>举例：</a:t>
            </a:r>
            <a:endParaRPr lang="zh-CN" altLang="en-US"/>
          </a:p>
          <a:p>
            <a:r>
              <a:rPr lang="zh-CN" altLang="en-US">
                <a:sym typeface="+mn-ea"/>
              </a:rPr>
              <a:t>————————————————</a:t>
            </a:r>
            <a:endParaRPr lang="zh-CN" altLang="en-US"/>
          </a:p>
          <a:p>
            <a:r>
              <a:rPr lang="zh-CN" altLang="en-US">
                <a:sym typeface="+mn-ea"/>
              </a:rPr>
              <a:t>版权声明：本文为CSDN博主「Erick_Lv」的原创文章，遵循 CC 4.0 BY-SA 版权协议，转载请附上原文出处链接及本声明。</a:t>
            </a:r>
            <a:endParaRPr lang="zh-CN" altLang="en-US"/>
          </a:p>
          <a:p>
            <a:r>
              <a:rPr lang="zh-CN" altLang="en-US">
                <a:sym typeface="+mn-ea"/>
              </a:rPr>
              <a:t>原文链接：https://blog.csdn.net/qq_35976351/article/details/79680121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Python的生成器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什么是生成器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创建python迭代器的过程虽然强大，但是很多时候使用不方便。生成器是一个简单的方式来完成迭代。简单来说，Python的生成器是一个返回可以迭代对象的函数。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怎样创建生成器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在一个一般函数中使用yield关键字，可以实现一个最简单的生成器，此时这个函数变成一个生成器函数。yield与return返回相同的值，区别在于return返回后，函数状态终止，而yield会保存当前函数的执行状态，在返回后，函数又回到之前保存的状态继续执行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生成器函数与一般函数的不同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一下是几点不同：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生成器函数包含一个或者多个yield</a:t>
            </a:r>
            <a:endParaRPr lang="zh-CN" altLang="en-US"/>
          </a:p>
          <a:p>
            <a:r>
              <a:rPr lang="zh-CN" altLang="en-US">
                <a:sym typeface="+mn-ea"/>
              </a:rPr>
              <a:t>当调用生成器函数时，函数将返回一个对象，但是不会立刻向下执行</a:t>
            </a:r>
            <a:endParaRPr lang="zh-CN" altLang="en-US"/>
          </a:p>
          <a:p>
            <a:r>
              <a:rPr lang="zh-CN" altLang="en-US">
                <a:sym typeface="+mn-ea"/>
              </a:rPr>
              <a:t>像__iter__()和__next__()方法等是自动实现的，所以我们可以通过next()方法对对象进行迭代</a:t>
            </a:r>
            <a:endParaRPr lang="zh-CN" altLang="en-US"/>
          </a:p>
          <a:p>
            <a:r>
              <a:rPr lang="zh-CN" altLang="en-US">
                <a:sym typeface="+mn-ea"/>
              </a:rPr>
              <a:t>一旦函数被yield，函数会暂停，控制权返回调用者</a:t>
            </a:r>
            <a:endParaRPr lang="zh-CN" altLang="en-US"/>
          </a:p>
          <a:p>
            <a:r>
              <a:rPr lang="zh-CN" altLang="en-US">
                <a:sym typeface="+mn-ea"/>
              </a:rPr>
              <a:t>局部变量和它们的状态会被保存，直到下一次调用</a:t>
            </a:r>
            <a:endParaRPr lang="zh-CN" altLang="en-US"/>
          </a:p>
          <a:p>
            <a:r>
              <a:rPr lang="zh-CN" altLang="en-US">
                <a:sym typeface="+mn-ea"/>
              </a:rPr>
              <a:t>函数终止的时候，StopIteraion会被自动抛出 </a:t>
            </a:r>
            <a:endParaRPr lang="zh-CN" altLang="en-US"/>
          </a:p>
          <a:p>
            <a:r>
              <a:rPr lang="zh-CN" altLang="en-US">
                <a:sym typeface="+mn-ea"/>
              </a:rPr>
              <a:t>举例：</a:t>
            </a:r>
            <a:endParaRPr lang="zh-CN" altLang="en-US"/>
          </a:p>
          <a:p>
            <a:r>
              <a:rPr lang="zh-CN" altLang="en-US">
                <a:sym typeface="+mn-ea"/>
              </a:rPr>
              <a:t>————————————————</a:t>
            </a:r>
            <a:endParaRPr lang="zh-CN" altLang="en-US"/>
          </a:p>
          <a:p>
            <a:r>
              <a:rPr lang="zh-CN" altLang="en-US">
                <a:sym typeface="+mn-ea"/>
              </a:rPr>
              <a:t>版权声明：本文为CSDN博主「Erick_Lv」的原创文章，遵循 CC 4.0 BY-SA 版权协议，转载请附上原文出处链接及本声明。</a:t>
            </a:r>
            <a:endParaRPr lang="zh-CN" altLang="en-US"/>
          </a:p>
          <a:p>
            <a:r>
              <a:rPr lang="zh-CN" altLang="en-US">
                <a:sym typeface="+mn-ea"/>
              </a:rPr>
              <a:t>原文链接：https://blog.csdn.net/qq_35976351/article/details/79680121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Python的生成器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什么是生成器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创建python迭代器的过程虽然强大，但是很多时候使用不方便。生成器是一个简单的方式来完成迭代。简单来说，Python的生成器是一个返回可以迭代对象的函数。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怎样创建生成器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在一个一般函数中使用yield关键字，可以实现一个最简单的生成器，此时这个函数变成一个生成器函数。yield与return返回相同的值，区别在于return返回后，函数状态终止，而yield会保存当前函数的执行状态，在返回后，函数又回到之前保存的状态继续执行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生成器函数与一般函数的不同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一下是几点不同：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生成器函数包含一个或者多个yield</a:t>
            </a:r>
            <a:endParaRPr lang="zh-CN" altLang="en-US"/>
          </a:p>
          <a:p>
            <a:r>
              <a:rPr lang="zh-CN" altLang="en-US">
                <a:sym typeface="+mn-ea"/>
              </a:rPr>
              <a:t>当调用生成器函数时，函数将返回一个对象，但是不会立刻向下执行</a:t>
            </a:r>
            <a:endParaRPr lang="zh-CN" altLang="en-US"/>
          </a:p>
          <a:p>
            <a:r>
              <a:rPr lang="zh-CN" altLang="en-US">
                <a:sym typeface="+mn-ea"/>
              </a:rPr>
              <a:t>像__iter__()和__next__()方法等是自动实现的，所以我们可以通过next()方法对对象进行迭代</a:t>
            </a:r>
            <a:endParaRPr lang="zh-CN" altLang="en-US"/>
          </a:p>
          <a:p>
            <a:r>
              <a:rPr lang="zh-CN" altLang="en-US">
                <a:sym typeface="+mn-ea"/>
              </a:rPr>
              <a:t>一旦函数被yield，函数会暂停，控制权返回调用者</a:t>
            </a:r>
            <a:endParaRPr lang="zh-CN" altLang="en-US"/>
          </a:p>
          <a:p>
            <a:r>
              <a:rPr lang="zh-CN" altLang="en-US">
                <a:sym typeface="+mn-ea"/>
              </a:rPr>
              <a:t>局部变量和它们的状态会被保存，直到下一次调用</a:t>
            </a:r>
            <a:endParaRPr lang="zh-CN" altLang="en-US"/>
          </a:p>
          <a:p>
            <a:r>
              <a:rPr lang="zh-CN" altLang="en-US">
                <a:sym typeface="+mn-ea"/>
              </a:rPr>
              <a:t>函数终止的时候，StopIteraion会被自动抛出 </a:t>
            </a:r>
            <a:endParaRPr lang="zh-CN" altLang="en-US"/>
          </a:p>
          <a:p>
            <a:r>
              <a:rPr lang="zh-CN" altLang="en-US">
                <a:sym typeface="+mn-ea"/>
              </a:rPr>
              <a:t>举例：</a:t>
            </a:r>
            <a:endParaRPr lang="zh-CN" altLang="en-US"/>
          </a:p>
          <a:p>
            <a:r>
              <a:rPr lang="zh-CN" altLang="en-US">
                <a:sym typeface="+mn-ea"/>
              </a:rPr>
              <a:t>————————————————</a:t>
            </a:r>
            <a:endParaRPr lang="zh-CN" altLang="en-US"/>
          </a:p>
          <a:p>
            <a:r>
              <a:rPr lang="zh-CN" altLang="en-US">
                <a:sym typeface="+mn-ea"/>
              </a:rPr>
              <a:t>版权声明：本文为CSDN博主「Erick_Lv」的原创文章，遵循 CC 4.0 BY-SA 版权协议，转载请附上原文出处链接及本声明。</a:t>
            </a:r>
            <a:endParaRPr lang="zh-CN" altLang="en-US"/>
          </a:p>
          <a:p>
            <a:r>
              <a:rPr lang="zh-CN" altLang="en-US">
                <a:sym typeface="+mn-ea"/>
              </a:rPr>
              <a:t>原文链接：https://blog.csdn.net/qq_35976351/article/details/79680121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Python的生成器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什么是生成器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创建python迭代器的过程虽然强大，但是很多时候使用不方便。生成器是一个简单的方式来完成迭代。简单来说，Python的生成器是一个返回可以迭代对象的函数。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怎样创建生成器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在一个一般函数中使用yield关键字，可以实现一个最简单的生成器，此时这个函数变成一个生成器函数。yield与return返回相同的值，区别在于return返回后，函数状态终止，而yield会保存当前函数的执行状态，在返回后，函数又回到之前保存的状态继续执行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生成器函数与一般函数的不同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一下是几点不同：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生成器函数包含一个或者多个yield</a:t>
            </a:r>
            <a:endParaRPr lang="zh-CN" altLang="en-US"/>
          </a:p>
          <a:p>
            <a:r>
              <a:rPr lang="zh-CN" altLang="en-US">
                <a:sym typeface="+mn-ea"/>
              </a:rPr>
              <a:t>当调用生成器函数时，函数将返回一个对象，但是不会立刻向下执行</a:t>
            </a:r>
            <a:endParaRPr lang="zh-CN" altLang="en-US"/>
          </a:p>
          <a:p>
            <a:r>
              <a:rPr lang="zh-CN" altLang="en-US">
                <a:sym typeface="+mn-ea"/>
              </a:rPr>
              <a:t>像__iter__()和__next__()方法等是自动实现的，所以我们可以通过next()方法对对象进行迭代</a:t>
            </a:r>
            <a:endParaRPr lang="zh-CN" altLang="en-US"/>
          </a:p>
          <a:p>
            <a:r>
              <a:rPr lang="zh-CN" altLang="en-US">
                <a:sym typeface="+mn-ea"/>
              </a:rPr>
              <a:t>一旦函数被yield，函数会暂停，控制权返回调用者</a:t>
            </a:r>
            <a:endParaRPr lang="zh-CN" altLang="en-US"/>
          </a:p>
          <a:p>
            <a:r>
              <a:rPr lang="zh-CN" altLang="en-US">
                <a:sym typeface="+mn-ea"/>
              </a:rPr>
              <a:t>局部变量和它们的状态会被保存，直到下一次调用</a:t>
            </a:r>
            <a:endParaRPr lang="zh-CN" altLang="en-US"/>
          </a:p>
          <a:p>
            <a:r>
              <a:rPr lang="zh-CN" altLang="en-US">
                <a:sym typeface="+mn-ea"/>
              </a:rPr>
              <a:t>函数终止的时候，StopIteraion会被自动抛出 </a:t>
            </a:r>
            <a:endParaRPr lang="zh-CN" altLang="en-US"/>
          </a:p>
          <a:p>
            <a:r>
              <a:rPr lang="zh-CN" altLang="en-US">
                <a:sym typeface="+mn-ea"/>
              </a:rPr>
              <a:t>举例：</a:t>
            </a:r>
            <a:endParaRPr lang="zh-CN" altLang="en-US"/>
          </a:p>
          <a:p>
            <a:r>
              <a:rPr lang="zh-CN" altLang="en-US">
                <a:sym typeface="+mn-ea"/>
              </a:rPr>
              <a:t>————————————————</a:t>
            </a:r>
            <a:endParaRPr lang="zh-CN" altLang="en-US"/>
          </a:p>
          <a:p>
            <a:r>
              <a:rPr lang="zh-CN" altLang="en-US">
                <a:sym typeface="+mn-ea"/>
              </a:rPr>
              <a:t>版权声明：本文为CSDN博主「Erick_Lv」的原创文章，遵循 CC 4.0 BY-SA 版权协议，转载请附上原文出处链接及本声明。</a:t>
            </a:r>
            <a:endParaRPr lang="zh-CN" altLang="en-US"/>
          </a:p>
          <a:p>
            <a:r>
              <a:rPr lang="zh-CN" altLang="en-US">
                <a:sym typeface="+mn-ea"/>
              </a:rPr>
              <a:t>原文链接：https://blog.csdn.net/qq_35976351/article/details/79680121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Python的生成器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什么是生成器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创建python迭代器的过程虽然强大，但是很多时候使用不方便。生成器是一个简单的方式来完成迭代。简单来说，Python的生成器是一个返回可以迭代对象的函数。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怎样创建生成器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在一个一般函数中使用yield关键字，可以实现一个最简单的生成器，此时这个函数变成一个生成器函数。yield与return返回相同的值，区别在于return返回后，函数状态终止，而yield会保存当前函数的执行状态，在返回后，函数又回到之前保存的状态继续执行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生成器函数与一般函数的不同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一下是几点不同：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生成器函数包含一个或者多个yield</a:t>
            </a:r>
            <a:endParaRPr lang="zh-CN" altLang="en-US"/>
          </a:p>
          <a:p>
            <a:r>
              <a:rPr lang="zh-CN" altLang="en-US">
                <a:sym typeface="+mn-ea"/>
              </a:rPr>
              <a:t>当调用生成器函数时，函数将返回一个对象，但是不会立刻向下执行</a:t>
            </a:r>
            <a:endParaRPr lang="zh-CN" altLang="en-US"/>
          </a:p>
          <a:p>
            <a:r>
              <a:rPr lang="zh-CN" altLang="en-US">
                <a:sym typeface="+mn-ea"/>
              </a:rPr>
              <a:t>像__iter__()和__next__()方法等是自动实现的，所以我们可以通过next()方法对对象进行迭代</a:t>
            </a:r>
            <a:endParaRPr lang="zh-CN" altLang="en-US"/>
          </a:p>
          <a:p>
            <a:r>
              <a:rPr lang="zh-CN" altLang="en-US">
                <a:sym typeface="+mn-ea"/>
              </a:rPr>
              <a:t>一旦函数被yield，函数会暂停，控制权返回调用者</a:t>
            </a:r>
            <a:endParaRPr lang="zh-CN" altLang="en-US"/>
          </a:p>
          <a:p>
            <a:r>
              <a:rPr lang="zh-CN" altLang="en-US">
                <a:sym typeface="+mn-ea"/>
              </a:rPr>
              <a:t>局部变量和它们的状态会被保存，直到下一次调用</a:t>
            </a:r>
            <a:endParaRPr lang="zh-CN" altLang="en-US"/>
          </a:p>
          <a:p>
            <a:r>
              <a:rPr lang="zh-CN" altLang="en-US">
                <a:sym typeface="+mn-ea"/>
              </a:rPr>
              <a:t>函数终止的时候，StopIteraion会被自动抛出 </a:t>
            </a:r>
            <a:endParaRPr lang="zh-CN" altLang="en-US"/>
          </a:p>
          <a:p>
            <a:r>
              <a:rPr lang="zh-CN" altLang="en-US">
                <a:sym typeface="+mn-ea"/>
              </a:rPr>
              <a:t>举例：</a:t>
            </a:r>
            <a:endParaRPr lang="zh-CN" altLang="en-US"/>
          </a:p>
          <a:p>
            <a:r>
              <a:rPr lang="zh-CN" altLang="en-US">
                <a:sym typeface="+mn-ea"/>
              </a:rPr>
              <a:t>————————————————</a:t>
            </a:r>
            <a:endParaRPr lang="zh-CN" altLang="en-US"/>
          </a:p>
          <a:p>
            <a:r>
              <a:rPr lang="zh-CN" altLang="en-US">
                <a:sym typeface="+mn-ea"/>
              </a:rPr>
              <a:t>版权声明：本文为CSDN博主「Erick_Lv」的原创文章，遵循 CC 4.0 BY-SA 版权协议，转载请附上原文出处链接及本声明。</a:t>
            </a:r>
            <a:endParaRPr lang="zh-CN" altLang="en-US"/>
          </a:p>
          <a:p>
            <a:r>
              <a:rPr lang="zh-CN" altLang="en-US">
                <a:sym typeface="+mn-ea"/>
              </a:rPr>
              <a:t>原文链接：https://blog.csdn.net/qq_35976351/article/details/79680121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Python的生成器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什么是生成器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创建python迭代器的过程虽然强大，但是很多时候使用不方便。生成器是一个简单的方式来完成迭代。简单来说，Python的生成器是一个返回可以迭代对象的函数。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怎样创建生成器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在一个一般函数中使用yield关键字，可以实现一个最简单的生成器，此时这个函数变成一个生成器函数。yield与return返回相同的值，区别在于return返回后，函数状态终止，而yield会保存当前函数的执行状态，在返回后，函数又回到之前保存的状态继续执行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生成器函数与一般函数的不同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一下是几点不同：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生成器函数包含一个或者多个yield</a:t>
            </a:r>
            <a:endParaRPr lang="zh-CN" altLang="en-US"/>
          </a:p>
          <a:p>
            <a:r>
              <a:rPr lang="zh-CN" altLang="en-US">
                <a:sym typeface="+mn-ea"/>
              </a:rPr>
              <a:t>当调用生成器函数时，函数将返回一个对象，但是不会立刻向下执行</a:t>
            </a:r>
            <a:endParaRPr lang="zh-CN" altLang="en-US"/>
          </a:p>
          <a:p>
            <a:r>
              <a:rPr lang="zh-CN" altLang="en-US">
                <a:sym typeface="+mn-ea"/>
              </a:rPr>
              <a:t>像__iter__()和__next__()方法等是自动实现的，所以我们可以通过next()方法对对象进行迭代</a:t>
            </a:r>
            <a:endParaRPr lang="zh-CN" altLang="en-US"/>
          </a:p>
          <a:p>
            <a:r>
              <a:rPr lang="zh-CN" altLang="en-US">
                <a:sym typeface="+mn-ea"/>
              </a:rPr>
              <a:t>一旦函数被yield，函数会暂停，控制权返回调用者</a:t>
            </a:r>
            <a:endParaRPr lang="zh-CN" altLang="en-US"/>
          </a:p>
          <a:p>
            <a:r>
              <a:rPr lang="zh-CN" altLang="en-US">
                <a:sym typeface="+mn-ea"/>
              </a:rPr>
              <a:t>局部变量和它们的状态会被保存，直到下一次调用</a:t>
            </a:r>
            <a:endParaRPr lang="zh-CN" altLang="en-US"/>
          </a:p>
          <a:p>
            <a:r>
              <a:rPr lang="zh-CN" altLang="en-US">
                <a:sym typeface="+mn-ea"/>
              </a:rPr>
              <a:t>函数终止的时候，StopIteraion会被自动抛出 </a:t>
            </a:r>
            <a:endParaRPr lang="zh-CN" altLang="en-US"/>
          </a:p>
          <a:p>
            <a:r>
              <a:rPr lang="zh-CN" altLang="en-US">
                <a:sym typeface="+mn-ea"/>
              </a:rPr>
              <a:t>举例：</a:t>
            </a:r>
            <a:endParaRPr lang="zh-CN" altLang="en-US"/>
          </a:p>
          <a:p>
            <a:r>
              <a:rPr lang="zh-CN" altLang="en-US">
                <a:sym typeface="+mn-ea"/>
              </a:rPr>
              <a:t>————————————————</a:t>
            </a:r>
            <a:endParaRPr lang="zh-CN" altLang="en-US"/>
          </a:p>
          <a:p>
            <a:r>
              <a:rPr lang="zh-CN" altLang="en-US">
                <a:sym typeface="+mn-ea"/>
              </a:rPr>
              <a:t>版权声明：本文为CSDN博主「Erick_Lv」的原创文章，遵循 CC 4.0 BY-SA 版权协议，转载请附上原文出处链接及本声明。</a:t>
            </a:r>
            <a:endParaRPr lang="zh-CN" altLang="en-US"/>
          </a:p>
          <a:p>
            <a:r>
              <a:rPr lang="zh-CN" altLang="en-US">
                <a:sym typeface="+mn-ea"/>
              </a:rPr>
              <a:t>原文链接：https://blog.csdn.net/qq_35976351/article/details/79680121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Python的生成器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什么是生成器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创建python迭代器的过程虽然强大，但是很多时候使用不方便。生成器是一个简单的方式来完成迭代。简单来说，Python的生成器是一个返回可以迭代对象的函数。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怎样创建生成器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在一个一般函数中使用yield关键字，可以实现一个最简单的生成器，此时这个函数变成一个生成器函数。yield与return返回相同的值，区别在于return返回后，函数状态终止，而yield会保存当前函数的执行状态，在返回后，函数又回到之前保存的状态继续执行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生成器函数与一般函数的不同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一下是几点不同：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生成器函数包含一个或者多个yield</a:t>
            </a:r>
            <a:endParaRPr lang="zh-CN" altLang="en-US"/>
          </a:p>
          <a:p>
            <a:r>
              <a:rPr lang="zh-CN" altLang="en-US">
                <a:sym typeface="+mn-ea"/>
              </a:rPr>
              <a:t>当调用生成器函数时，函数将返回一个对象，但是不会立刻向下执行</a:t>
            </a:r>
            <a:endParaRPr lang="zh-CN" altLang="en-US"/>
          </a:p>
          <a:p>
            <a:r>
              <a:rPr lang="zh-CN" altLang="en-US">
                <a:sym typeface="+mn-ea"/>
              </a:rPr>
              <a:t>像__iter__()和__next__()方法等是自动实现的，所以我们可以通过next()方法对对象进行迭代</a:t>
            </a:r>
            <a:endParaRPr lang="zh-CN" altLang="en-US"/>
          </a:p>
          <a:p>
            <a:r>
              <a:rPr lang="zh-CN" altLang="en-US">
                <a:sym typeface="+mn-ea"/>
              </a:rPr>
              <a:t>一旦函数被yield，函数会暂停，控制权返回调用者</a:t>
            </a:r>
            <a:endParaRPr lang="zh-CN" altLang="en-US"/>
          </a:p>
          <a:p>
            <a:r>
              <a:rPr lang="zh-CN" altLang="en-US">
                <a:sym typeface="+mn-ea"/>
              </a:rPr>
              <a:t>局部变量和它们的状态会被保存，直到下一次调用</a:t>
            </a:r>
            <a:endParaRPr lang="zh-CN" altLang="en-US"/>
          </a:p>
          <a:p>
            <a:r>
              <a:rPr lang="zh-CN" altLang="en-US">
                <a:sym typeface="+mn-ea"/>
              </a:rPr>
              <a:t>函数终止的时候，StopIteraion会被自动抛出 </a:t>
            </a:r>
            <a:endParaRPr lang="zh-CN" altLang="en-US"/>
          </a:p>
          <a:p>
            <a:r>
              <a:rPr lang="zh-CN" altLang="en-US">
                <a:sym typeface="+mn-ea"/>
              </a:rPr>
              <a:t>举例：</a:t>
            </a:r>
            <a:endParaRPr lang="zh-CN" altLang="en-US"/>
          </a:p>
          <a:p>
            <a:r>
              <a:rPr lang="zh-CN" altLang="en-US">
                <a:sym typeface="+mn-ea"/>
              </a:rPr>
              <a:t>————————————————</a:t>
            </a:r>
            <a:endParaRPr lang="zh-CN" altLang="en-US"/>
          </a:p>
          <a:p>
            <a:r>
              <a:rPr lang="zh-CN" altLang="en-US">
                <a:sym typeface="+mn-ea"/>
              </a:rPr>
              <a:t>版权声明：本文为CSDN博主「Erick_Lv」的原创文章，遵循 CC 4.0 BY-SA 版权协议，转载请附上原文出处链接及本声明。</a:t>
            </a:r>
            <a:endParaRPr lang="zh-CN" altLang="en-US"/>
          </a:p>
          <a:p>
            <a:r>
              <a:rPr lang="zh-CN" altLang="en-US">
                <a:sym typeface="+mn-ea"/>
              </a:rPr>
              <a:t>原文链接：https://blog.csdn.net/qq_35976351/article/details/79680121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类变量若以单下划线（_）开头，代表不能直接被访问，类似于 C# 的受保护型变量（protected），表示不能通过 import module_name 而导入。</a:t>
            </a:r>
            <a:endParaRPr lang="zh-CN" altLang="en-US"/>
          </a:p>
          <a:p>
            <a:r>
              <a:rPr lang="zh-CN" altLang="en-US">
                <a:sym typeface="+mn-ea"/>
              </a:rPr>
              <a:t>类变量若以双下划（__）开头，表示为类的私有成员，不能被导入和其他类变量访问。</a:t>
            </a:r>
            <a:endParaRPr lang="zh-CN" altLang="en-US"/>
          </a:p>
          <a:p>
            <a:r>
              <a:rPr lang="zh-CN" altLang="en-US">
                <a:sym typeface="+mn-ea"/>
              </a:rPr>
              <a:t>以双下划开头和双下划线结尾的变量是 Python 里的专用标识，有特殊的身份。</a:t>
            </a:r>
            <a:endParaRPr lang="zh-CN" altLang="en-US"/>
          </a:p>
          <a:p>
            <a:r>
              <a:rPr lang="zh-CN" altLang="en-US">
                <a:sym typeface="+mn-ea"/>
              </a:rPr>
              <a:t>如 Python 自定义类中都包括 __init__ 和 __add__ 方法，如果不重写 __add__ 去执行两个类加法操作，程序会抛 TypeError 异常。只有重写后，程序才能正常执行加法操作。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类变量若以单下划线（_）开头，代表不能直接被访问，类似于 C# 的受保护型变量（protected），表示不能通过 import module_name 而导入。</a:t>
            </a:r>
            <a:endParaRPr lang="zh-CN" altLang="en-US"/>
          </a:p>
          <a:p>
            <a:r>
              <a:rPr lang="zh-CN" altLang="en-US">
                <a:sym typeface="+mn-ea"/>
              </a:rPr>
              <a:t>类变量若以双下划（__）开头，表示为类的私有成员，不能被导入和其他类变量访问。</a:t>
            </a:r>
            <a:endParaRPr lang="zh-CN" altLang="en-US"/>
          </a:p>
          <a:p>
            <a:r>
              <a:rPr lang="zh-CN" altLang="en-US">
                <a:sym typeface="+mn-ea"/>
              </a:rPr>
              <a:t>以双下划开头和双下划线结尾的变量是 Python 里的专用标识，有特殊的身份。</a:t>
            </a:r>
            <a:endParaRPr lang="zh-CN" altLang="en-US"/>
          </a:p>
          <a:p>
            <a:r>
              <a:rPr lang="zh-CN" altLang="en-US">
                <a:sym typeface="+mn-ea"/>
              </a:rPr>
              <a:t>如 Python 自定义类中都包括 __init__ 和 __add__ 方法，如果不重写 __add__ 去执行两个类加法操作，程序会抛 TypeError 异常。只有重写后，程序才能正常执行加法操作。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356686" y="149530"/>
            <a:ext cx="1767594" cy="369351"/>
            <a:chOff x="3113150" y="6372048"/>
            <a:chExt cx="2681530" cy="369351"/>
          </a:xfrm>
        </p:grpSpPr>
        <p:sp>
          <p:nvSpPr>
            <p:cNvPr id="4" name="平行四边形 3"/>
            <p:cNvSpPr/>
            <p:nvPr/>
          </p:nvSpPr>
          <p:spPr>
            <a:xfrm>
              <a:off x="3113150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671590" y="6372048"/>
              <a:ext cx="1680886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  <a:latin typeface="+mn-ea"/>
                  <a:cs typeface="Arabic Typesetting" panose="03020402040406030203" pitchFamily="66" charset="-78"/>
                </a:rPr>
                <a:t>教学分析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>
            <a:off x="1534886" y="252880"/>
            <a:ext cx="2256458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 userDrawn="1"/>
        </p:nvSpPr>
        <p:spPr>
          <a:xfrm>
            <a:off x="1672706" y="31443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教学设计阐述</a:t>
            </a:r>
            <a:endParaRPr lang="zh-CN" altLang="en-US" sz="2400" b="1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027992" y="622932"/>
            <a:ext cx="791148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 userDrawn="1"/>
        </p:nvGrpSpPr>
        <p:grpSpPr>
          <a:xfrm>
            <a:off x="6173349" y="109905"/>
            <a:ext cx="1767594" cy="461665"/>
            <a:chOff x="-171023" y="6332423"/>
            <a:chExt cx="2681530" cy="461665"/>
          </a:xfrm>
        </p:grpSpPr>
        <p:sp>
          <p:nvSpPr>
            <p:cNvPr id="10" name="平行四边形 9"/>
            <p:cNvSpPr/>
            <p:nvPr/>
          </p:nvSpPr>
          <p:spPr>
            <a:xfrm>
              <a:off x="-171023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rgbClr val="99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1469" y="6332423"/>
              <a:ext cx="2147798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+mn-ea"/>
                  <a:cs typeface="Arabic Typesetting" panose="03020402040406030203" pitchFamily="66" charset="-78"/>
                </a:rPr>
                <a:t>教学设计</a:t>
              </a:r>
              <a:endParaRPr lang="zh-CN" altLang="en-US" sz="2400" b="1" dirty="0">
                <a:solidFill>
                  <a:schemeClr val="bg1"/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0" y="6491180"/>
            <a:ext cx="12192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7946491" y="149530"/>
            <a:ext cx="1767594" cy="369351"/>
            <a:chOff x="6397323" y="6372048"/>
            <a:chExt cx="2681530" cy="369351"/>
          </a:xfrm>
        </p:grpSpPr>
        <p:sp>
          <p:nvSpPr>
            <p:cNvPr id="14" name="平行四边形 13"/>
            <p:cNvSpPr/>
            <p:nvPr/>
          </p:nvSpPr>
          <p:spPr>
            <a:xfrm>
              <a:off x="6397323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928397" y="6372048"/>
              <a:ext cx="1680886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  <a:latin typeface="+mn-ea"/>
                  <a:cs typeface="Arabic Typesetting" panose="03020402040406030203" pitchFamily="66" charset="-78"/>
                </a:rPr>
                <a:t>教学过程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9725181" y="149530"/>
            <a:ext cx="1767594" cy="369351"/>
            <a:chOff x="9681495" y="6372048"/>
            <a:chExt cx="2681530" cy="369351"/>
          </a:xfrm>
        </p:grpSpPr>
        <p:sp>
          <p:nvSpPr>
            <p:cNvPr id="17" name="平行四边形 16"/>
            <p:cNvSpPr/>
            <p:nvPr/>
          </p:nvSpPr>
          <p:spPr>
            <a:xfrm>
              <a:off x="9681495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0185203" y="6372048"/>
              <a:ext cx="1680886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  <a:latin typeface="+mn-ea"/>
                  <a:cs typeface="Arabic Typesetting" panose="03020402040406030203" pitchFamily="66" charset="-78"/>
                </a:rPr>
                <a:t>教学反思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>
            <a:off x="564287" y="-23793"/>
            <a:ext cx="867209" cy="1143882"/>
            <a:chOff x="564287" y="-23793"/>
            <a:chExt cx="867209" cy="1143882"/>
          </a:xfrm>
        </p:grpSpPr>
        <p:sp>
          <p:nvSpPr>
            <p:cNvPr id="20" name="矩形 19"/>
            <p:cNvSpPr/>
            <p:nvPr/>
          </p:nvSpPr>
          <p:spPr>
            <a:xfrm>
              <a:off x="629678" y="-23793"/>
              <a:ext cx="718556" cy="718556"/>
            </a:xfrm>
            <a:prstGeom prst="rect">
              <a:avLst/>
            </a:prstGeom>
            <a:solidFill>
              <a:srgbClr val="2626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64287" y="252880"/>
              <a:ext cx="867209" cy="867209"/>
              <a:chOff x="1346766" y="1472218"/>
              <a:chExt cx="1332368" cy="1332368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1346766" y="1472218"/>
                <a:ext cx="1332368" cy="1332368"/>
                <a:chOff x="2002721" y="1605930"/>
                <a:chExt cx="1332368" cy="1332368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2002721" y="1605930"/>
                  <a:ext cx="1332368" cy="1332368"/>
                  <a:chOff x="1236675" y="2423160"/>
                  <a:chExt cx="1950720" cy="1950720"/>
                </a:xfrm>
              </p:grpSpPr>
              <p:sp>
                <p:nvSpPr>
                  <p:cNvPr id="26" name="椭圆 25"/>
                  <p:cNvSpPr/>
                  <p:nvPr/>
                </p:nvSpPr>
                <p:spPr>
                  <a:xfrm>
                    <a:off x="1236675" y="2423160"/>
                    <a:ext cx="1950720" cy="1950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dist="101600" dir="2700000" algn="tl" rotWithShape="0">
                      <a:prstClr val="black">
                        <a:alpha val="16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" name="椭圆 26"/>
                  <p:cNvSpPr/>
                  <p:nvPr/>
                </p:nvSpPr>
                <p:spPr>
                  <a:xfrm>
                    <a:off x="1414428" y="2592937"/>
                    <a:ext cx="1595213" cy="161116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5" name="椭圆 24"/>
                <p:cNvSpPr/>
                <p:nvPr/>
              </p:nvSpPr>
              <p:spPr>
                <a:xfrm>
                  <a:off x="2251694" y="1854903"/>
                  <a:ext cx="834422" cy="834422"/>
                </a:xfrm>
                <a:prstGeom prst="ellipse">
                  <a:avLst/>
                </a:prstGeom>
                <a:ln>
                  <a:noFill/>
                </a:ln>
                <a:effectLst>
                  <a:innerShdw dist="101600" dir="135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3" name="Freeform 189"/>
              <p:cNvSpPr>
                <a:spLocks noEditPoints="1"/>
              </p:cNvSpPr>
              <p:nvPr/>
            </p:nvSpPr>
            <p:spPr bwMode="auto">
              <a:xfrm>
                <a:off x="1858013" y="2003924"/>
                <a:ext cx="329928" cy="320933"/>
              </a:xfrm>
              <a:custGeom>
                <a:avLst/>
                <a:gdLst>
                  <a:gd name="T0" fmla="*/ 421 w 423"/>
                  <a:gd name="T1" fmla="*/ 84 h 412"/>
                  <a:gd name="T2" fmla="*/ 404 w 423"/>
                  <a:gd name="T3" fmla="*/ 28 h 412"/>
                  <a:gd name="T4" fmla="*/ 364 w 423"/>
                  <a:gd name="T5" fmla="*/ 14 h 412"/>
                  <a:gd name="T6" fmla="*/ 365 w 423"/>
                  <a:gd name="T7" fmla="*/ 0 h 412"/>
                  <a:gd name="T8" fmla="*/ 59 w 423"/>
                  <a:gd name="T9" fmla="*/ 0 h 412"/>
                  <a:gd name="T10" fmla="*/ 60 w 423"/>
                  <a:gd name="T11" fmla="*/ 14 h 412"/>
                  <a:gd name="T12" fmla="*/ 20 w 423"/>
                  <a:gd name="T13" fmla="*/ 28 h 412"/>
                  <a:gd name="T14" fmla="*/ 2 w 423"/>
                  <a:gd name="T15" fmla="*/ 84 h 412"/>
                  <a:gd name="T16" fmla="*/ 160 w 423"/>
                  <a:gd name="T17" fmla="*/ 239 h 412"/>
                  <a:gd name="T18" fmla="*/ 182 w 423"/>
                  <a:gd name="T19" fmla="*/ 254 h 412"/>
                  <a:gd name="T20" fmla="*/ 180 w 423"/>
                  <a:gd name="T21" fmla="*/ 262 h 412"/>
                  <a:gd name="T22" fmla="*/ 192 w 423"/>
                  <a:gd name="T23" fmla="*/ 286 h 412"/>
                  <a:gd name="T24" fmla="*/ 192 w 423"/>
                  <a:gd name="T25" fmla="*/ 374 h 412"/>
                  <a:gd name="T26" fmla="*/ 175 w 423"/>
                  <a:gd name="T27" fmla="*/ 374 h 412"/>
                  <a:gd name="T28" fmla="*/ 137 w 423"/>
                  <a:gd name="T29" fmla="*/ 398 h 412"/>
                  <a:gd name="T30" fmla="*/ 129 w 423"/>
                  <a:gd name="T31" fmla="*/ 412 h 412"/>
                  <a:gd name="T32" fmla="*/ 295 w 423"/>
                  <a:gd name="T33" fmla="*/ 412 h 412"/>
                  <a:gd name="T34" fmla="*/ 287 w 423"/>
                  <a:gd name="T35" fmla="*/ 398 h 412"/>
                  <a:gd name="T36" fmla="*/ 248 w 423"/>
                  <a:gd name="T37" fmla="*/ 374 h 412"/>
                  <a:gd name="T38" fmla="*/ 232 w 423"/>
                  <a:gd name="T39" fmla="*/ 374 h 412"/>
                  <a:gd name="T40" fmla="*/ 232 w 423"/>
                  <a:gd name="T41" fmla="*/ 286 h 412"/>
                  <a:gd name="T42" fmla="*/ 243 w 423"/>
                  <a:gd name="T43" fmla="*/ 262 h 412"/>
                  <a:gd name="T44" fmla="*/ 242 w 423"/>
                  <a:gd name="T45" fmla="*/ 254 h 412"/>
                  <a:gd name="T46" fmla="*/ 263 w 423"/>
                  <a:gd name="T47" fmla="*/ 239 h 412"/>
                  <a:gd name="T48" fmla="*/ 421 w 423"/>
                  <a:gd name="T49" fmla="*/ 84 h 412"/>
                  <a:gd name="T50" fmla="*/ 390 w 423"/>
                  <a:gd name="T51" fmla="*/ 43 h 412"/>
                  <a:gd name="T52" fmla="*/ 401 w 423"/>
                  <a:gd name="T53" fmla="*/ 82 h 412"/>
                  <a:gd name="T54" fmla="*/ 318 w 423"/>
                  <a:gd name="T55" fmla="*/ 195 h 412"/>
                  <a:gd name="T56" fmla="*/ 308 w 423"/>
                  <a:gd name="T57" fmla="*/ 194 h 412"/>
                  <a:gd name="T58" fmla="*/ 307 w 423"/>
                  <a:gd name="T59" fmla="*/ 184 h 412"/>
                  <a:gd name="T60" fmla="*/ 361 w 423"/>
                  <a:gd name="T61" fmla="*/ 34 h 412"/>
                  <a:gd name="T62" fmla="*/ 390 w 423"/>
                  <a:gd name="T63" fmla="*/ 43 h 412"/>
                  <a:gd name="T64" fmla="*/ 22 w 423"/>
                  <a:gd name="T65" fmla="*/ 82 h 412"/>
                  <a:gd name="T66" fmla="*/ 33 w 423"/>
                  <a:gd name="T67" fmla="*/ 43 h 412"/>
                  <a:gd name="T68" fmla="*/ 63 w 423"/>
                  <a:gd name="T69" fmla="*/ 34 h 412"/>
                  <a:gd name="T70" fmla="*/ 117 w 423"/>
                  <a:gd name="T71" fmla="*/ 184 h 412"/>
                  <a:gd name="T72" fmla="*/ 116 w 423"/>
                  <a:gd name="T73" fmla="*/ 194 h 412"/>
                  <a:gd name="T74" fmla="*/ 106 w 423"/>
                  <a:gd name="T75" fmla="*/ 195 h 412"/>
                  <a:gd name="T76" fmla="*/ 22 w 423"/>
                  <a:gd name="T77" fmla="*/ 8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23" h="412">
                    <a:moveTo>
                      <a:pt x="421" y="84"/>
                    </a:moveTo>
                    <a:cubicBezTo>
                      <a:pt x="423" y="59"/>
                      <a:pt x="417" y="40"/>
                      <a:pt x="404" y="28"/>
                    </a:cubicBezTo>
                    <a:cubicBezTo>
                      <a:pt x="391" y="16"/>
                      <a:pt x="375" y="14"/>
                      <a:pt x="364" y="14"/>
                    </a:cubicBezTo>
                    <a:cubicBezTo>
                      <a:pt x="364" y="9"/>
                      <a:pt x="365" y="4"/>
                      <a:pt x="365" y="0"/>
                    </a:cubicBezTo>
                    <a:lnTo>
                      <a:pt x="59" y="0"/>
                    </a:lnTo>
                    <a:cubicBezTo>
                      <a:pt x="59" y="4"/>
                      <a:pt x="59" y="9"/>
                      <a:pt x="60" y="14"/>
                    </a:cubicBezTo>
                    <a:cubicBezTo>
                      <a:pt x="49" y="14"/>
                      <a:pt x="33" y="16"/>
                      <a:pt x="20" y="28"/>
                    </a:cubicBezTo>
                    <a:cubicBezTo>
                      <a:pt x="6" y="40"/>
                      <a:pt x="0" y="59"/>
                      <a:pt x="2" y="84"/>
                    </a:cubicBezTo>
                    <a:cubicBezTo>
                      <a:pt x="8" y="154"/>
                      <a:pt x="68" y="213"/>
                      <a:pt x="160" y="239"/>
                    </a:cubicBezTo>
                    <a:cubicBezTo>
                      <a:pt x="167" y="245"/>
                      <a:pt x="174" y="250"/>
                      <a:pt x="182" y="254"/>
                    </a:cubicBezTo>
                    <a:cubicBezTo>
                      <a:pt x="181" y="256"/>
                      <a:pt x="180" y="259"/>
                      <a:pt x="180" y="262"/>
                    </a:cubicBezTo>
                    <a:cubicBezTo>
                      <a:pt x="180" y="272"/>
                      <a:pt x="185" y="280"/>
                      <a:pt x="192" y="286"/>
                    </a:cubicBezTo>
                    <a:lnTo>
                      <a:pt x="192" y="374"/>
                    </a:lnTo>
                    <a:lnTo>
                      <a:pt x="175" y="374"/>
                    </a:lnTo>
                    <a:cubicBezTo>
                      <a:pt x="159" y="374"/>
                      <a:pt x="144" y="383"/>
                      <a:pt x="137" y="398"/>
                    </a:cubicBezTo>
                    <a:lnTo>
                      <a:pt x="129" y="412"/>
                    </a:lnTo>
                    <a:lnTo>
                      <a:pt x="295" y="412"/>
                    </a:lnTo>
                    <a:lnTo>
                      <a:pt x="287" y="398"/>
                    </a:lnTo>
                    <a:cubicBezTo>
                      <a:pt x="280" y="383"/>
                      <a:pt x="265" y="374"/>
                      <a:pt x="248" y="374"/>
                    </a:cubicBezTo>
                    <a:lnTo>
                      <a:pt x="232" y="374"/>
                    </a:lnTo>
                    <a:lnTo>
                      <a:pt x="232" y="286"/>
                    </a:lnTo>
                    <a:cubicBezTo>
                      <a:pt x="239" y="280"/>
                      <a:pt x="243" y="272"/>
                      <a:pt x="243" y="262"/>
                    </a:cubicBezTo>
                    <a:cubicBezTo>
                      <a:pt x="243" y="259"/>
                      <a:pt x="243" y="256"/>
                      <a:pt x="242" y="254"/>
                    </a:cubicBezTo>
                    <a:cubicBezTo>
                      <a:pt x="249" y="250"/>
                      <a:pt x="256" y="245"/>
                      <a:pt x="263" y="239"/>
                    </a:cubicBezTo>
                    <a:cubicBezTo>
                      <a:pt x="356" y="213"/>
                      <a:pt x="416" y="154"/>
                      <a:pt x="421" y="84"/>
                    </a:cubicBezTo>
                    <a:close/>
                    <a:moveTo>
                      <a:pt x="390" y="43"/>
                    </a:moveTo>
                    <a:cubicBezTo>
                      <a:pt x="399" y="50"/>
                      <a:pt x="403" y="64"/>
                      <a:pt x="401" y="82"/>
                    </a:cubicBezTo>
                    <a:cubicBezTo>
                      <a:pt x="398" y="128"/>
                      <a:pt x="367" y="168"/>
                      <a:pt x="318" y="195"/>
                    </a:cubicBezTo>
                    <a:cubicBezTo>
                      <a:pt x="315" y="197"/>
                      <a:pt x="311" y="196"/>
                      <a:pt x="308" y="194"/>
                    </a:cubicBezTo>
                    <a:cubicBezTo>
                      <a:pt x="305" y="191"/>
                      <a:pt x="305" y="187"/>
                      <a:pt x="307" y="184"/>
                    </a:cubicBezTo>
                    <a:cubicBezTo>
                      <a:pt x="334" y="138"/>
                      <a:pt x="353" y="80"/>
                      <a:pt x="361" y="34"/>
                    </a:cubicBezTo>
                    <a:cubicBezTo>
                      <a:pt x="368" y="34"/>
                      <a:pt x="381" y="34"/>
                      <a:pt x="390" y="43"/>
                    </a:cubicBezTo>
                    <a:close/>
                    <a:moveTo>
                      <a:pt x="22" y="82"/>
                    </a:moveTo>
                    <a:cubicBezTo>
                      <a:pt x="21" y="64"/>
                      <a:pt x="25" y="50"/>
                      <a:pt x="33" y="43"/>
                    </a:cubicBezTo>
                    <a:cubicBezTo>
                      <a:pt x="42" y="34"/>
                      <a:pt x="55" y="34"/>
                      <a:pt x="63" y="34"/>
                    </a:cubicBezTo>
                    <a:cubicBezTo>
                      <a:pt x="71" y="80"/>
                      <a:pt x="90" y="138"/>
                      <a:pt x="117" y="184"/>
                    </a:cubicBezTo>
                    <a:cubicBezTo>
                      <a:pt x="119" y="187"/>
                      <a:pt x="118" y="191"/>
                      <a:pt x="116" y="194"/>
                    </a:cubicBezTo>
                    <a:cubicBezTo>
                      <a:pt x="113" y="196"/>
                      <a:pt x="109" y="197"/>
                      <a:pt x="106" y="195"/>
                    </a:cubicBezTo>
                    <a:cubicBezTo>
                      <a:pt x="56" y="168"/>
                      <a:pt x="26" y="128"/>
                      <a:pt x="22" y="8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cxnSp>
        <p:nvCxnSpPr>
          <p:cNvPr id="28" name="直接连接符 27"/>
          <p:cNvCxnSpPr/>
          <p:nvPr userDrawn="1"/>
        </p:nvCxnSpPr>
        <p:spPr>
          <a:xfrm>
            <a:off x="3775312" y="252880"/>
            <a:ext cx="252680" cy="370052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6"/>
          <p:cNvSpPr txBox="1">
            <a:spLocks noChangeArrowheads="1"/>
          </p:cNvSpPr>
          <p:nvPr userDrawn="1"/>
        </p:nvSpPr>
        <p:spPr bwMode="auto">
          <a:xfrm>
            <a:off x="9627452" y="6554858"/>
            <a:ext cx="26813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设计课程进阶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设计思维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1534886" y="252880"/>
            <a:ext cx="2256458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 userDrawn="1"/>
        </p:nvSpPr>
        <p:spPr>
          <a:xfrm>
            <a:off x="1672706" y="31443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教学过程说明</a:t>
            </a:r>
            <a:endParaRPr lang="zh-CN" altLang="en-US" sz="2400" b="1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027992" y="622932"/>
            <a:ext cx="791148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7957586" y="109905"/>
            <a:ext cx="1767595" cy="461665"/>
            <a:chOff x="-171023" y="6332423"/>
            <a:chExt cx="2681530" cy="461665"/>
          </a:xfrm>
        </p:grpSpPr>
        <p:sp>
          <p:nvSpPr>
            <p:cNvPr id="7" name="平行四边形 6"/>
            <p:cNvSpPr/>
            <p:nvPr/>
          </p:nvSpPr>
          <p:spPr>
            <a:xfrm>
              <a:off x="-171023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rgbClr val="E94A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8" name="矩形 7"/>
            <p:cNvSpPr/>
            <p:nvPr/>
          </p:nvSpPr>
          <p:spPr>
            <a:xfrm>
              <a:off x="171469" y="6332423"/>
              <a:ext cx="2147797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+mn-ea"/>
                  <a:cs typeface="Arabic Typesetting" panose="03020402040406030203" pitchFamily="66" charset="-78"/>
                </a:rPr>
                <a:t>教学过程</a:t>
              </a:r>
              <a:endParaRPr lang="zh-CN" altLang="en-US" sz="2400" b="1" dirty="0">
                <a:solidFill>
                  <a:schemeClr val="bg1"/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grpSp>
        <p:nvGrpSpPr>
          <p:cNvPr id="9" name="组合 8"/>
          <p:cNvGrpSpPr/>
          <p:nvPr userDrawn="1"/>
        </p:nvGrpSpPr>
        <p:grpSpPr>
          <a:xfrm>
            <a:off x="6167802" y="149530"/>
            <a:ext cx="1767594" cy="369351"/>
            <a:chOff x="3113150" y="6372048"/>
            <a:chExt cx="2681530" cy="369351"/>
          </a:xfrm>
        </p:grpSpPr>
        <p:sp>
          <p:nvSpPr>
            <p:cNvPr id="10" name="平行四边形 9"/>
            <p:cNvSpPr/>
            <p:nvPr/>
          </p:nvSpPr>
          <p:spPr>
            <a:xfrm>
              <a:off x="3113150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671590" y="6372048"/>
              <a:ext cx="1680886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  <a:latin typeface="+mn-ea"/>
                  <a:cs typeface="Arabic Typesetting" panose="03020402040406030203" pitchFamily="66" charset="-78"/>
                </a:rPr>
                <a:t>教学设计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0" y="6491180"/>
            <a:ext cx="12192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4420177" y="149530"/>
            <a:ext cx="1767594" cy="369351"/>
            <a:chOff x="6397323" y="6372048"/>
            <a:chExt cx="2681530" cy="369351"/>
          </a:xfrm>
        </p:grpSpPr>
        <p:sp>
          <p:nvSpPr>
            <p:cNvPr id="14" name="平行四边形 13"/>
            <p:cNvSpPr/>
            <p:nvPr/>
          </p:nvSpPr>
          <p:spPr>
            <a:xfrm>
              <a:off x="6397323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928397" y="6372048"/>
              <a:ext cx="1680886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  <a:latin typeface="+mn-ea"/>
                  <a:cs typeface="Arabic Typesetting" panose="03020402040406030203" pitchFamily="66" charset="-78"/>
                </a:rPr>
                <a:t>教学分析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9725181" y="149530"/>
            <a:ext cx="1767594" cy="369351"/>
            <a:chOff x="9681495" y="6372048"/>
            <a:chExt cx="2681530" cy="369351"/>
          </a:xfrm>
        </p:grpSpPr>
        <p:sp>
          <p:nvSpPr>
            <p:cNvPr id="17" name="平行四边形 16"/>
            <p:cNvSpPr/>
            <p:nvPr/>
          </p:nvSpPr>
          <p:spPr>
            <a:xfrm>
              <a:off x="9681495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0185203" y="6372048"/>
              <a:ext cx="1680886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  <a:latin typeface="+mn-ea"/>
                  <a:cs typeface="Arabic Typesetting" panose="03020402040406030203" pitchFamily="66" charset="-78"/>
                </a:rPr>
                <a:t>教学反思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>
            <a:off x="564287" y="-23793"/>
            <a:ext cx="867209" cy="1143882"/>
            <a:chOff x="564287" y="-23793"/>
            <a:chExt cx="867209" cy="1143882"/>
          </a:xfrm>
        </p:grpSpPr>
        <p:sp>
          <p:nvSpPr>
            <p:cNvPr id="20" name="矩形 19"/>
            <p:cNvSpPr/>
            <p:nvPr/>
          </p:nvSpPr>
          <p:spPr>
            <a:xfrm>
              <a:off x="629678" y="-23793"/>
              <a:ext cx="718556" cy="718556"/>
            </a:xfrm>
            <a:prstGeom prst="rect">
              <a:avLst/>
            </a:prstGeom>
            <a:solidFill>
              <a:srgbClr val="2626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64287" y="252880"/>
              <a:ext cx="867209" cy="867209"/>
              <a:chOff x="1346766" y="1472218"/>
              <a:chExt cx="1332368" cy="1332368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1346766" y="1472218"/>
                <a:ext cx="1332368" cy="1332368"/>
                <a:chOff x="2002721" y="1605930"/>
                <a:chExt cx="1332368" cy="1332368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2002721" y="1605930"/>
                  <a:ext cx="1332368" cy="1332368"/>
                  <a:chOff x="1236675" y="2423160"/>
                  <a:chExt cx="1950720" cy="1950720"/>
                </a:xfrm>
              </p:grpSpPr>
              <p:sp>
                <p:nvSpPr>
                  <p:cNvPr id="26" name="椭圆 25"/>
                  <p:cNvSpPr/>
                  <p:nvPr/>
                </p:nvSpPr>
                <p:spPr>
                  <a:xfrm>
                    <a:off x="1236675" y="2423160"/>
                    <a:ext cx="1950720" cy="1950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dist="101600" dir="2700000" algn="tl" rotWithShape="0">
                      <a:prstClr val="black">
                        <a:alpha val="16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" name="椭圆 26"/>
                  <p:cNvSpPr/>
                  <p:nvPr/>
                </p:nvSpPr>
                <p:spPr>
                  <a:xfrm>
                    <a:off x="1414428" y="2592937"/>
                    <a:ext cx="1595213" cy="161116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5" name="椭圆 24"/>
                <p:cNvSpPr/>
                <p:nvPr/>
              </p:nvSpPr>
              <p:spPr>
                <a:xfrm>
                  <a:off x="2251694" y="1854903"/>
                  <a:ext cx="834422" cy="834422"/>
                </a:xfrm>
                <a:prstGeom prst="ellipse">
                  <a:avLst/>
                </a:prstGeom>
                <a:ln>
                  <a:noFill/>
                </a:ln>
                <a:effectLst>
                  <a:innerShdw dist="101600" dir="135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3" name="Freeform 189"/>
              <p:cNvSpPr>
                <a:spLocks noEditPoints="1"/>
              </p:cNvSpPr>
              <p:nvPr/>
            </p:nvSpPr>
            <p:spPr bwMode="auto">
              <a:xfrm>
                <a:off x="1858013" y="2003924"/>
                <a:ext cx="329928" cy="320933"/>
              </a:xfrm>
              <a:custGeom>
                <a:avLst/>
                <a:gdLst>
                  <a:gd name="T0" fmla="*/ 421 w 423"/>
                  <a:gd name="T1" fmla="*/ 84 h 412"/>
                  <a:gd name="T2" fmla="*/ 404 w 423"/>
                  <a:gd name="T3" fmla="*/ 28 h 412"/>
                  <a:gd name="T4" fmla="*/ 364 w 423"/>
                  <a:gd name="T5" fmla="*/ 14 h 412"/>
                  <a:gd name="T6" fmla="*/ 365 w 423"/>
                  <a:gd name="T7" fmla="*/ 0 h 412"/>
                  <a:gd name="T8" fmla="*/ 59 w 423"/>
                  <a:gd name="T9" fmla="*/ 0 h 412"/>
                  <a:gd name="T10" fmla="*/ 60 w 423"/>
                  <a:gd name="T11" fmla="*/ 14 h 412"/>
                  <a:gd name="T12" fmla="*/ 20 w 423"/>
                  <a:gd name="T13" fmla="*/ 28 h 412"/>
                  <a:gd name="T14" fmla="*/ 2 w 423"/>
                  <a:gd name="T15" fmla="*/ 84 h 412"/>
                  <a:gd name="T16" fmla="*/ 160 w 423"/>
                  <a:gd name="T17" fmla="*/ 239 h 412"/>
                  <a:gd name="T18" fmla="*/ 182 w 423"/>
                  <a:gd name="T19" fmla="*/ 254 h 412"/>
                  <a:gd name="T20" fmla="*/ 180 w 423"/>
                  <a:gd name="T21" fmla="*/ 262 h 412"/>
                  <a:gd name="T22" fmla="*/ 192 w 423"/>
                  <a:gd name="T23" fmla="*/ 286 h 412"/>
                  <a:gd name="T24" fmla="*/ 192 w 423"/>
                  <a:gd name="T25" fmla="*/ 374 h 412"/>
                  <a:gd name="T26" fmla="*/ 175 w 423"/>
                  <a:gd name="T27" fmla="*/ 374 h 412"/>
                  <a:gd name="T28" fmla="*/ 137 w 423"/>
                  <a:gd name="T29" fmla="*/ 398 h 412"/>
                  <a:gd name="T30" fmla="*/ 129 w 423"/>
                  <a:gd name="T31" fmla="*/ 412 h 412"/>
                  <a:gd name="T32" fmla="*/ 295 w 423"/>
                  <a:gd name="T33" fmla="*/ 412 h 412"/>
                  <a:gd name="T34" fmla="*/ 287 w 423"/>
                  <a:gd name="T35" fmla="*/ 398 h 412"/>
                  <a:gd name="T36" fmla="*/ 248 w 423"/>
                  <a:gd name="T37" fmla="*/ 374 h 412"/>
                  <a:gd name="T38" fmla="*/ 232 w 423"/>
                  <a:gd name="T39" fmla="*/ 374 h 412"/>
                  <a:gd name="T40" fmla="*/ 232 w 423"/>
                  <a:gd name="T41" fmla="*/ 286 h 412"/>
                  <a:gd name="T42" fmla="*/ 243 w 423"/>
                  <a:gd name="T43" fmla="*/ 262 h 412"/>
                  <a:gd name="T44" fmla="*/ 242 w 423"/>
                  <a:gd name="T45" fmla="*/ 254 h 412"/>
                  <a:gd name="T46" fmla="*/ 263 w 423"/>
                  <a:gd name="T47" fmla="*/ 239 h 412"/>
                  <a:gd name="T48" fmla="*/ 421 w 423"/>
                  <a:gd name="T49" fmla="*/ 84 h 412"/>
                  <a:gd name="T50" fmla="*/ 390 w 423"/>
                  <a:gd name="T51" fmla="*/ 43 h 412"/>
                  <a:gd name="T52" fmla="*/ 401 w 423"/>
                  <a:gd name="T53" fmla="*/ 82 h 412"/>
                  <a:gd name="T54" fmla="*/ 318 w 423"/>
                  <a:gd name="T55" fmla="*/ 195 h 412"/>
                  <a:gd name="T56" fmla="*/ 308 w 423"/>
                  <a:gd name="T57" fmla="*/ 194 h 412"/>
                  <a:gd name="T58" fmla="*/ 307 w 423"/>
                  <a:gd name="T59" fmla="*/ 184 h 412"/>
                  <a:gd name="T60" fmla="*/ 361 w 423"/>
                  <a:gd name="T61" fmla="*/ 34 h 412"/>
                  <a:gd name="T62" fmla="*/ 390 w 423"/>
                  <a:gd name="T63" fmla="*/ 43 h 412"/>
                  <a:gd name="T64" fmla="*/ 22 w 423"/>
                  <a:gd name="T65" fmla="*/ 82 h 412"/>
                  <a:gd name="T66" fmla="*/ 33 w 423"/>
                  <a:gd name="T67" fmla="*/ 43 h 412"/>
                  <a:gd name="T68" fmla="*/ 63 w 423"/>
                  <a:gd name="T69" fmla="*/ 34 h 412"/>
                  <a:gd name="T70" fmla="*/ 117 w 423"/>
                  <a:gd name="T71" fmla="*/ 184 h 412"/>
                  <a:gd name="T72" fmla="*/ 116 w 423"/>
                  <a:gd name="T73" fmla="*/ 194 h 412"/>
                  <a:gd name="T74" fmla="*/ 106 w 423"/>
                  <a:gd name="T75" fmla="*/ 195 h 412"/>
                  <a:gd name="T76" fmla="*/ 22 w 423"/>
                  <a:gd name="T77" fmla="*/ 8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23" h="412">
                    <a:moveTo>
                      <a:pt x="421" y="84"/>
                    </a:moveTo>
                    <a:cubicBezTo>
                      <a:pt x="423" y="59"/>
                      <a:pt x="417" y="40"/>
                      <a:pt x="404" y="28"/>
                    </a:cubicBezTo>
                    <a:cubicBezTo>
                      <a:pt x="391" y="16"/>
                      <a:pt x="375" y="14"/>
                      <a:pt x="364" y="14"/>
                    </a:cubicBezTo>
                    <a:cubicBezTo>
                      <a:pt x="364" y="9"/>
                      <a:pt x="365" y="4"/>
                      <a:pt x="365" y="0"/>
                    </a:cubicBezTo>
                    <a:lnTo>
                      <a:pt x="59" y="0"/>
                    </a:lnTo>
                    <a:cubicBezTo>
                      <a:pt x="59" y="4"/>
                      <a:pt x="59" y="9"/>
                      <a:pt x="60" y="14"/>
                    </a:cubicBezTo>
                    <a:cubicBezTo>
                      <a:pt x="49" y="14"/>
                      <a:pt x="33" y="16"/>
                      <a:pt x="20" y="28"/>
                    </a:cubicBezTo>
                    <a:cubicBezTo>
                      <a:pt x="6" y="40"/>
                      <a:pt x="0" y="59"/>
                      <a:pt x="2" y="84"/>
                    </a:cubicBezTo>
                    <a:cubicBezTo>
                      <a:pt x="8" y="154"/>
                      <a:pt x="68" y="213"/>
                      <a:pt x="160" y="239"/>
                    </a:cubicBezTo>
                    <a:cubicBezTo>
                      <a:pt x="167" y="245"/>
                      <a:pt x="174" y="250"/>
                      <a:pt x="182" y="254"/>
                    </a:cubicBezTo>
                    <a:cubicBezTo>
                      <a:pt x="181" y="256"/>
                      <a:pt x="180" y="259"/>
                      <a:pt x="180" y="262"/>
                    </a:cubicBezTo>
                    <a:cubicBezTo>
                      <a:pt x="180" y="272"/>
                      <a:pt x="185" y="280"/>
                      <a:pt x="192" y="286"/>
                    </a:cubicBezTo>
                    <a:lnTo>
                      <a:pt x="192" y="374"/>
                    </a:lnTo>
                    <a:lnTo>
                      <a:pt x="175" y="374"/>
                    </a:lnTo>
                    <a:cubicBezTo>
                      <a:pt x="159" y="374"/>
                      <a:pt x="144" y="383"/>
                      <a:pt x="137" y="398"/>
                    </a:cubicBezTo>
                    <a:lnTo>
                      <a:pt x="129" y="412"/>
                    </a:lnTo>
                    <a:lnTo>
                      <a:pt x="295" y="412"/>
                    </a:lnTo>
                    <a:lnTo>
                      <a:pt x="287" y="398"/>
                    </a:lnTo>
                    <a:cubicBezTo>
                      <a:pt x="280" y="383"/>
                      <a:pt x="265" y="374"/>
                      <a:pt x="248" y="374"/>
                    </a:cubicBezTo>
                    <a:lnTo>
                      <a:pt x="232" y="374"/>
                    </a:lnTo>
                    <a:lnTo>
                      <a:pt x="232" y="286"/>
                    </a:lnTo>
                    <a:cubicBezTo>
                      <a:pt x="239" y="280"/>
                      <a:pt x="243" y="272"/>
                      <a:pt x="243" y="262"/>
                    </a:cubicBezTo>
                    <a:cubicBezTo>
                      <a:pt x="243" y="259"/>
                      <a:pt x="243" y="256"/>
                      <a:pt x="242" y="254"/>
                    </a:cubicBezTo>
                    <a:cubicBezTo>
                      <a:pt x="249" y="250"/>
                      <a:pt x="256" y="245"/>
                      <a:pt x="263" y="239"/>
                    </a:cubicBezTo>
                    <a:cubicBezTo>
                      <a:pt x="356" y="213"/>
                      <a:pt x="416" y="154"/>
                      <a:pt x="421" y="84"/>
                    </a:cubicBezTo>
                    <a:close/>
                    <a:moveTo>
                      <a:pt x="390" y="43"/>
                    </a:moveTo>
                    <a:cubicBezTo>
                      <a:pt x="399" y="50"/>
                      <a:pt x="403" y="64"/>
                      <a:pt x="401" y="82"/>
                    </a:cubicBezTo>
                    <a:cubicBezTo>
                      <a:pt x="398" y="128"/>
                      <a:pt x="367" y="168"/>
                      <a:pt x="318" y="195"/>
                    </a:cubicBezTo>
                    <a:cubicBezTo>
                      <a:pt x="315" y="197"/>
                      <a:pt x="311" y="196"/>
                      <a:pt x="308" y="194"/>
                    </a:cubicBezTo>
                    <a:cubicBezTo>
                      <a:pt x="305" y="191"/>
                      <a:pt x="305" y="187"/>
                      <a:pt x="307" y="184"/>
                    </a:cubicBezTo>
                    <a:cubicBezTo>
                      <a:pt x="334" y="138"/>
                      <a:pt x="353" y="80"/>
                      <a:pt x="361" y="34"/>
                    </a:cubicBezTo>
                    <a:cubicBezTo>
                      <a:pt x="368" y="34"/>
                      <a:pt x="381" y="34"/>
                      <a:pt x="390" y="43"/>
                    </a:cubicBezTo>
                    <a:close/>
                    <a:moveTo>
                      <a:pt x="22" y="82"/>
                    </a:moveTo>
                    <a:cubicBezTo>
                      <a:pt x="21" y="64"/>
                      <a:pt x="25" y="50"/>
                      <a:pt x="33" y="43"/>
                    </a:cubicBezTo>
                    <a:cubicBezTo>
                      <a:pt x="42" y="34"/>
                      <a:pt x="55" y="34"/>
                      <a:pt x="63" y="34"/>
                    </a:cubicBezTo>
                    <a:cubicBezTo>
                      <a:pt x="71" y="80"/>
                      <a:pt x="90" y="138"/>
                      <a:pt x="117" y="184"/>
                    </a:cubicBezTo>
                    <a:cubicBezTo>
                      <a:pt x="119" y="187"/>
                      <a:pt x="118" y="191"/>
                      <a:pt x="116" y="194"/>
                    </a:cubicBezTo>
                    <a:cubicBezTo>
                      <a:pt x="113" y="196"/>
                      <a:pt x="109" y="197"/>
                      <a:pt x="106" y="195"/>
                    </a:cubicBezTo>
                    <a:cubicBezTo>
                      <a:pt x="56" y="168"/>
                      <a:pt x="26" y="128"/>
                      <a:pt x="22" y="8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cxnSp>
        <p:nvCxnSpPr>
          <p:cNvPr id="28" name="直接连接符 27"/>
          <p:cNvCxnSpPr/>
          <p:nvPr userDrawn="1"/>
        </p:nvCxnSpPr>
        <p:spPr>
          <a:xfrm>
            <a:off x="3775312" y="252880"/>
            <a:ext cx="252680" cy="370052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6"/>
          <p:cNvSpPr txBox="1">
            <a:spLocks noChangeArrowheads="1"/>
          </p:cNvSpPr>
          <p:nvPr userDrawn="1"/>
        </p:nvSpPr>
        <p:spPr bwMode="auto">
          <a:xfrm>
            <a:off x="9627452" y="6554858"/>
            <a:ext cx="26813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设计课程进阶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设计思维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1534886" y="252880"/>
            <a:ext cx="2256458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 userDrawn="1"/>
        </p:nvSpPr>
        <p:spPr>
          <a:xfrm>
            <a:off x="1672706" y="31443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教学效果分析</a:t>
            </a:r>
            <a:endParaRPr lang="zh-CN" altLang="en-US" sz="2400" b="1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027992" y="622932"/>
            <a:ext cx="791148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9698068" y="83599"/>
            <a:ext cx="1767594" cy="461665"/>
            <a:chOff x="-171023" y="6306117"/>
            <a:chExt cx="2681530" cy="461665"/>
          </a:xfrm>
        </p:grpSpPr>
        <p:sp>
          <p:nvSpPr>
            <p:cNvPr id="7" name="平行四边形 6"/>
            <p:cNvSpPr/>
            <p:nvPr/>
          </p:nvSpPr>
          <p:spPr>
            <a:xfrm>
              <a:off x="-171023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8" name="矩形 7"/>
            <p:cNvSpPr/>
            <p:nvPr/>
          </p:nvSpPr>
          <p:spPr>
            <a:xfrm>
              <a:off x="107991" y="6306117"/>
              <a:ext cx="2147798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+mn-ea"/>
                  <a:cs typeface="Arabic Typesetting" panose="03020402040406030203" pitchFamily="66" charset="-78"/>
                </a:rPr>
                <a:t>教学反思</a:t>
              </a:r>
              <a:endParaRPr lang="zh-CN" altLang="en-US" sz="2400" b="1" dirty="0">
                <a:solidFill>
                  <a:schemeClr val="bg1"/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grpSp>
        <p:nvGrpSpPr>
          <p:cNvPr id="9" name="组合 8"/>
          <p:cNvGrpSpPr/>
          <p:nvPr userDrawn="1"/>
        </p:nvGrpSpPr>
        <p:grpSpPr>
          <a:xfrm>
            <a:off x="6167802" y="149530"/>
            <a:ext cx="1767594" cy="369351"/>
            <a:chOff x="3113150" y="6372048"/>
            <a:chExt cx="2681530" cy="369351"/>
          </a:xfrm>
        </p:grpSpPr>
        <p:sp>
          <p:nvSpPr>
            <p:cNvPr id="10" name="平行四边形 9"/>
            <p:cNvSpPr/>
            <p:nvPr/>
          </p:nvSpPr>
          <p:spPr>
            <a:xfrm>
              <a:off x="3113150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671590" y="6372048"/>
              <a:ext cx="1680886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  <a:latin typeface="+mn-ea"/>
                  <a:cs typeface="Arabic Typesetting" panose="03020402040406030203" pitchFamily="66" charset="-78"/>
                </a:rPr>
                <a:t>教学设计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0" y="6491180"/>
            <a:ext cx="12192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7946491" y="149530"/>
            <a:ext cx="1767594" cy="369351"/>
            <a:chOff x="6397323" y="6372048"/>
            <a:chExt cx="2681530" cy="369351"/>
          </a:xfrm>
        </p:grpSpPr>
        <p:sp>
          <p:nvSpPr>
            <p:cNvPr id="14" name="平行四边形 13"/>
            <p:cNvSpPr/>
            <p:nvPr/>
          </p:nvSpPr>
          <p:spPr>
            <a:xfrm>
              <a:off x="6397323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928397" y="6372048"/>
              <a:ext cx="1680886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  <a:latin typeface="+mn-ea"/>
                  <a:cs typeface="Arabic Typesetting" panose="03020402040406030203" pitchFamily="66" charset="-78"/>
                </a:rPr>
                <a:t>教学过程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4389157" y="149530"/>
            <a:ext cx="1767594" cy="369351"/>
            <a:chOff x="9681495" y="6372048"/>
            <a:chExt cx="2681530" cy="369351"/>
          </a:xfrm>
        </p:grpSpPr>
        <p:sp>
          <p:nvSpPr>
            <p:cNvPr id="17" name="平行四边形 16"/>
            <p:cNvSpPr/>
            <p:nvPr/>
          </p:nvSpPr>
          <p:spPr>
            <a:xfrm>
              <a:off x="9681495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0185203" y="6372048"/>
              <a:ext cx="1680886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  <a:latin typeface="+mn-ea"/>
                  <a:cs typeface="Arabic Typesetting" panose="03020402040406030203" pitchFamily="66" charset="-78"/>
                </a:rPr>
                <a:t>教学分析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>
            <a:off x="564287" y="-23793"/>
            <a:ext cx="867209" cy="1143882"/>
            <a:chOff x="564287" y="-23793"/>
            <a:chExt cx="867209" cy="1143882"/>
          </a:xfrm>
        </p:grpSpPr>
        <p:sp>
          <p:nvSpPr>
            <p:cNvPr id="20" name="矩形 19"/>
            <p:cNvSpPr/>
            <p:nvPr/>
          </p:nvSpPr>
          <p:spPr>
            <a:xfrm>
              <a:off x="629678" y="-23793"/>
              <a:ext cx="718556" cy="718556"/>
            </a:xfrm>
            <a:prstGeom prst="rect">
              <a:avLst/>
            </a:prstGeom>
            <a:solidFill>
              <a:srgbClr val="2626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64287" y="252880"/>
              <a:ext cx="867209" cy="867209"/>
              <a:chOff x="1346766" y="1472218"/>
              <a:chExt cx="1332368" cy="1332368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1346766" y="1472218"/>
                <a:ext cx="1332368" cy="1332368"/>
                <a:chOff x="2002721" y="1605930"/>
                <a:chExt cx="1332368" cy="1332368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2002721" y="1605930"/>
                  <a:ext cx="1332368" cy="1332368"/>
                  <a:chOff x="1236675" y="2423160"/>
                  <a:chExt cx="1950720" cy="1950720"/>
                </a:xfrm>
              </p:grpSpPr>
              <p:sp>
                <p:nvSpPr>
                  <p:cNvPr id="26" name="椭圆 25"/>
                  <p:cNvSpPr/>
                  <p:nvPr/>
                </p:nvSpPr>
                <p:spPr>
                  <a:xfrm>
                    <a:off x="1236675" y="2423160"/>
                    <a:ext cx="1950720" cy="1950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dist="101600" dir="2700000" algn="tl" rotWithShape="0">
                      <a:prstClr val="black">
                        <a:alpha val="16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" name="椭圆 26"/>
                  <p:cNvSpPr/>
                  <p:nvPr/>
                </p:nvSpPr>
                <p:spPr>
                  <a:xfrm>
                    <a:off x="1414428" y="2592937"/>
                    <a:ext cx="1595213" cy="161116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5" name="椭圆 24"/>
                <p:cNvSpPr/>
                <p:nvPr/>
              </p:nvSpPr>
              <p:spPr>
                <a:xfrm>
                  <a:off x="2251694" y="1854903"/>
                  <a:ext cx="834422" cy="834422"/>
                </a:xfrm>
                <a:prstGeom prst="ellipse">
                  <a:avLst/>
                </a:prstGeom>
                <a:ln>
                  <a:noFill/>
                </a:ln>
                <a:effectLst>
                  <a:innerShdw dist="101600" dir="135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3" name="Freeform 189"/>
              <p:cNvSpPr>
                <a:spLocks noEditPoints="1"/>
              </p:cNvSpPr>
              <p:nvPr/>
            </p:nvSpPr>
            <p:spPr bwMode="auto">
              <a:xfrm>
                <a:off x="1858013" y="2003924"/>
                <a:ext cx="329928" cy="320933"/>
              </a:xfrm>
              <a:custGeom>
                <a:avLst/>
                <a:gdLst>
                  <a:gd name="T0" fmla="*/ 421 w 423"/>
                  <a:gd name="T1" fmla="*/ 84 h 412"/>
                  <a:gd name="T2" fmla="*/ 404 w 423"/>
                  <a:gd name="T3" fmla="*/ 28 h 412"/>
                  <a:gd name="T4" fmla="*/ 364 w 423"/>
                  <a:gd name="T5" fmla="*/ 14 h 412"/>
                  <a:gd name="T6" fmla="*/ 365 w 423"/>
                  <a:gd name="T7" fmla="*/ 0 h 412"/>
                  <a:gd name="T8" fmla="*/ 59 w 423"/>
                  <a:gd name="T9" fmla="*/ 0 h 412"/>
                  <a:gd name="T10" fmla="*/ 60 w 423"/>
                  <a:gd name="T11" fmla="*/ 14 h 412"/>
                  <a:gd name="T12" fmla="*/ 20 w 423"/>
                  <a:gd name="T13" fmla="*/ 28 h 412"/>
                  <a:gd name="T14" fmla="*/ 2 w 423"/>
                  <a:gd name="T15" fmla="*/ 84 h 412"/>
                  <a:gd name="T16" fmla="*/ 160 w 423"/>
                  <a:gd name="T17" fmla="*/ 239 h 412"/>
                  <a:gd name="T18" fmla="*/ 182 w 423"/>
                  <a:gd name="T19" fmla="*/ 254 h 412"/>
                  <a:gd name="T20" fmla="*/ 180 w 423"/>
                  <a:gd name="T21" fmla="*/ 262 h 412"/>
                  <a:gd name="T22" fmla="*/ 192 w 423"/>
                  <a:gd name="T23" fmla="*/ 286 h 412"/>
                  <a:gd name="T24" fmla="*/ 192 w 423"/>
                  <a:gd name="T25" fmla="*/ 374 h 412"/>
                  <a:gd name="T26" fmla="*/ 175 w 423"/>
                  <a:gd name="T27" fmla="*/ 374 h 412"/>
                  <a:gd name="T28" fmla="*/ 137 w 423"/>
                  <a:gd name="T29" fmla="*/ 398 h 412"/>
                  <a:gd name="T30" fmla="*/ 129 w 423"/>
                  <a:gd name="T31" fmla="*/ 412 h 412"/>
                  <a:gd name="T32" fmla="*/ 295 w 423"/>
                  <a:gd name="T33" fmla="*/ 412 h 412"/>
                  <a:gd name="T34" fmla="*/ 287 w 423"/>
                  <a:gd name="T35" fmla="*/ 398 h 412"/>
                  <a:gd name="T36" fmla="*/ 248 w 423"/>
                  <a:gd name="T37" fmla="*/ 374 h 412"/>
                  <a:gd name="T38" fmla="*/ 232 w 423"/>
                  <a:gd name="T39" fmla="*/ 374 h 412"/>
                  <a:gd name="T40" fmla="*/ 232 w 423"/>
                  <a:gd name="T41" fmla="*/ 286 h 412"/>
                  <a:gd name="T42" fmla="*/ 243 w 423"/>
                  <a:gd name="T43" fmla="*/ 262 h 412"/>
                  <a:gd name="T44" fmla="*/ 242 w 423"/>
                  <a:gd name="T45" fmla="*/ 254 h 412"/>
                  <a:gd name="T46" fmla="*/ 263 w 423"/>
                  <a:gd name="T47" fmla="*/ 239 h 412"/>
                  <a:gd name="T48" fmla="*/ 421 w 423"/>
                  <a:gd name="T49" fmla="*/ 84 h 412"/>
                  <a:gd name="T50" fmla="*/ 390 w 423"/>
                  <a:gd name="T51" fmla="*/ 43 h 412"/>
                  <a:gd name="T52" fmla="*/ 401 w 423"/>
                  <a:gd name="T53" fmla="*/ 82 h 412"/>
                  <a:gd name="T54" fmla="*/ 318 w 423"/>
                  <a:gd name="T55" fmla="*/ 195 h 412"/>
                  <a:gd name="T56" fmla="*/ 308 w 423"/>
                  <a:gd name="T57" fmla="*/ 194 h 412"/>
                  <a:gd name="T58" fmla="*/ 307 w 423"/>
                  <a:gd name="T59" fmla="*/ 184 h 412"/>
                  <a:gd name="T60" fmla="*/ 361 w 423"/>
                  <a:gd name="T61" fmla="*/ 34 h 412"/>
                  <a:gd name="T62" fmla="*/ 390 w 423"/>
                  <a:gd name="T63" fmla="*/ 43 h 412"/>
                  <a:gd name="T64" fmla="*/ 22 w 423"/>
                  <a:gd name="T65" fmla="*/ 82 h 412"/>
                  <a:gd name="T66" fmla="*/ 33 w 423"/>
                  <a:gd name="T67" fmla="*/ 43 h 412"/>
                  <a:gd name="T68" fmla="*/ 63 w 423"/>
                  <a:gd name="T69" fmla="*/ 34 h 412"/>
                  <a:gd name="T70" fmla="*/ 117 w 423"/>
                  <a:gd name="T71" fmla="*/ 184 h 412"/>
                  <a:gd name="T72" fmla="*/ 116 w 423"/>
                  <a:gd name="T73" fmla="*/ 194 h 412"/>
                  <a:gd name="T74" fmla="*/ 106 w 423"/>
                  <a:gd name="T75" fmla="*/ 195 h 412"/>
                  <a:gd name="T76" fmla="*/ 22 w 423"/>
                  <a:gd name="T77" fmla="*/ 8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23" h="412">
                    <a:moveTo>
                      <a:pt x="421" y="84"/>
                    </a:moveTo>
                    <a:cubicBezTo>
                      <a:pt x="423" y="59"/>
                      <a:pt x="417" y="40"/>
                      <a:pt x="404" y="28"/>
                    </a:cubicBezTo>
                    <a:cubicBezTo>
                      <a:pt x="391" y="16"/>
                      <a:pt x="375" y="14"/>
                      <a:pt x="364" y="14"/>
                    </a:cubicBezTo>
                    <a:cubicBezTo>
                      <a:pt x="364" y="9"/>
                      <a:pt x="365" y="4"/>
                      <a:pt x="365" y="0"/>
                    </a:cubicBezTo>
                    <a:lnTo>
                      <a:pt x="59" y="0"/>
                    </a:lnTo>
                    <a:cubicBezTo>
                      <a:pt x="59" y="4"/>
                      <a:pt x="59" y="9"/>
                      <a:pt x="60" y="14"/>
                    </a:cubicBezTo>
                    <a:cubicBezTo>
                      <a:pt x="49" y="14"/>
                      <a:pt x="33" y="16"/>
                      <a:pt x="20" y="28"/>
                    </a:cubicBezTo>
                    <a:cubicBezTo>
                      <a:pt x="6" y="40"/>
                      <a:pt x="0" y="59"/>
                      <a:pt x="2" y="84"/>
                    </a:cubicBezTo>
                    <a:cubicBezTo>
                      <a:pt x="8" y="154"/>
                      <a:pt x="68" y="213"/>
                      <a:pt x="160" y="239"/>
                    </a:cubicBezTo>
                    <a:cubicBezTo>
                      <a:pt x="167" y="245"/>
                      <a:pt x="174" y="250"/>
                      <a:pt x="182" y="254"/>
                    </a:cubicBezTo>
                    <a:cubicBezTo>
                      <a:pt x="181" y="256"/>
                      <a:pt x="180" y="259"/>
                      <a:pt x="180" y="262"/>
                    </a:cubicBezTo>
                    <a:cubicBezTo>
                      <a:pt x="180" y="272"/>
                      <a:pt x="185" y="280"/>
                      <a:pt x="192" y="286"/>
                    </a:cubicBezTo>
                    <a:lnTo>
                      <a:pt x="192" y="374"/>
                    </a:lnTo>
                    <a:lnTo>
                      <a:pt x="175" y="374"/>
                    </a:lnTo>
                    <a:cubicBezTo>
                      <a:pt x="159" y="374"/>
                      <a:pt x="144" y="383"/>
                      <a:pt x="137" y="398"/>
                    </a:cubicBezTo>
                    <a:lnTo>
                      <a:pt x="129" y="412"/>
                    </a:lnTo>
                    <a:lnTo>
                      <a:pt x="295" y="412"/>
                    </a:lnTo>
                    <a:lnTo>
                      <a:pt x="287" y="398"/>
                    </a:lnTo>
                    <a:cubicBezTo>
                      <a:pt x="280" y="383"/>
                      <a:pt x="265" y="374"/>
                      <a:pt x="248" y="374"/>
                    </a:cubicBezTo>
                    <a:lnTo>
                      <a:pt x="232" y="374"/>
                    </a:lnTo>
                    <a:lnTo>
                      <a:pt x="232" y="286"/>
                    </a:lnTo>
                    <a:cubicBezTo>
                      <a:pt x="239" y="280"/>
                      <a:pt x="243" y="272"/>
                      <a:pt x="243" y="262"/>
                    </a:cubicBezTo>
                    <a:cubicBezTo>
                      <a:pt x="243" y="259"/>
                      <a:pt x="243" y="256"/>
                      <a:pt x="242" y="254"/>
                    </a:cubicBezTo>
                    <a:cubicBezTo>
                      <a:pt x="249" y="250"/>
                      <a:pt x="256" y="245"/>
                      <a:pt x="263" y="239"/>
                    </a:cubicBezTo>
                    <a:cubicBezTo>
                      <a:pt x="356" y="213"/>
                      <a:pt x="416" y="154"/>
                      <a:pt x="421" y="84"/>
                    </a:cubicBezTo>
                    <a:close/>
                    <a:moveTo>
                      <a:pt x="390" y="43"/>
                    </a:moveTo>
                    <a:cubicBezTo>
                      <a:pt x="399" y="50"/>
                      <a:pt x="403" y="64"/>
                      <a:pt x="401" y="82"/>
                    </a:cubicBezTo>
                    <a:cubicBezTo>
                      <a:pt x="398" y="128"/>
                      <a:pt x="367" y="168"/>
                      <a:pt x="318" y="195"/>
                    </a:cubicBezTo>
                    <a:cubicBezTo>
                      <a:pt x="315" y="197"/>
                      <a:pt x="311" y="196"/>
                      <a:pt x="308" y="194"/>
                    </a:cubicBezTo>
                    <a:cubicBezTo>
                      <a:pt x="305" y="191"/>
                      <a:pt x="305" y="187"/>
                      <a:pt x="307" y="184"/>
                    </a:cubicBezTo>
                    <a:cubicBezTo>
                      <a:pt x="334" y="138"/>
                      <a:pt x="353" y="80"/>
                      <a:pt x="361" y="34"/>
                    </a:cubicBezTo>
                    <a:cubicBezTo>
                      <a:pt x="368" y="34"/>
                      <a:pt x="381" y="34"/>
                      <a:pt x="390" y="43"/>
                    </a:cubicBezTo>
                    <a:close/>
                    <a:moveTo>
                      <a:pt x="22" y="82"/>
                    </a:moveTo>
                    <a:cubicBezTo>
                      <a:pt x="21" y="64"/>
                      <a:pt x="25" y="50"/>
                      <a:pt x="33" y="43"/>
                    </a:cubicBezTo>
                    <a:cubicBezTo>
                      <a:pt x="42" y="34"/>
                      <a:pt x="55" y="34"/>
                      <a:pt x="63" y="34"/>
                    </a:cubicBezTo>
                    <a:cubicBezTo>
                      <a:pt x="71" y="80"/>
                      <a:pt x="90" y="138"/>
                      <a:pt x="117" y="184"/>
                    </a:cubicBezTo>
                    <a:cubicBezTo>
                      <a:pt x="119" y="187"/>
                      <a:pt x="118" y="191"/>
                      <a:pt x="116" y="194"/>
                    </a:cubicBezTo>
                    <a:cubicBezTo>
                      <a:pt x="113" y="196"/>
                      <a:pt x="109" y="197"/>
                      <a:pt x="106" y="195"/>
                    </a:cubicBezTo>
                    <a:cubicBezTo>
                      <a:pt x="56" y="168"/>
                      <a:pt x="26" y="128"/>
                      <a:pt x="22" y="8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cxnSp>
        <p:nvCxnSpPr>
          <p:cNvPr id="28" name="直接连接符 27"/>
          <p:cNvCxnSpPr/>
          <p:nvPr userDrawn="1"/>
        </p:nvCxnSpPr>
        <p:spPr>
          <a:xfrm>
            <a:off x="3775312" y="252880"/>
            <a:ext cx="252680" cy="370052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6"/>
          <p:cNvSpPr txBox="1">
            <a:spLocks noChangeArrowheads="1"/>
          </p:cNvSpPr>
          <p:nvPr userDrawn="1"/>
        </p:nvSpPr>
        <p:spPr bwMode="auto">
          <a:xfrm>
            <a:off x="9627452" y="6554858"/>
            <a:ext cx="26813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设计课程进阶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设计思维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9675">
        <p:random/>
      </p:transition>
    </mc:Choice>
    <mc:Fallback>
      <p:transition spd="slow" advTm="29675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9675">
        <p:random/>
      </p:transition>
    </mc:Choice>
    <mc:Fallback>
      <p:transition spd="slow" advTm="29675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9675">
        <p:random/>
      </p:transition>
    </mc:Choice>
    <mc:Fallback>
      <p:transition spd="slow" advTm="29675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7573010" y="0"/>
            <a:ext cx="6443980" cy="6858000"/>
            <a:chOff x="11780" y="0"/>
            <a:chExt cx="10148" cy="10800"/>
          </a:xfrm>
        </p:grpSpPr>
        <p:sp>
          <p:nvSpPr>
            <p:cNvPr id="5" name="矩形 4"/>
            <p:cNvSpPr/>
            <p:nvPr userDrawn="1"/>
          </p:nvSpPr>
          <p:spPr>
            <a:xfrm>
              <a:off x="11780" y="0"/>
              <a:ext cx="10149" cy="10800"/>
            </a:xfrm>
            <a:prstGeom prst="rect">
              <a:avLst/>
            </a:prstGeom>
            <a:blipFill rotWithShape="1">
              <a:blip r:embed="rId2"/>
              <a:srcRect/>
              <a:stretch>
                <a:fillRect l="-13235" r="-25449"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11780" y="0"/>
              <a:ext cx="2709" cy="270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11780" y="2709"/>
              <a:ext cx="2709" cy="2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11780" y="5400"/>
              <a:ext cx="2709" cy="2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11780" y="8083"/>
              <a:ext cx="2709" cy="2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14488" y="0"/>
              <a:ext cx="2709" cy="2709"/>
            </a:xfrm>
            <a:prstGeom prst="rect">
              <a:avLst/>
            </a:prstGeom>
            <a:solidFill>
              <a:srgbClr val="065D88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4488" y="2700"/>
              <a:ext cx="2709" cy="2709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17197" y="2700"/>
              <a:ext cx="2709" cy="2709"/>
            </a:xfrm>
            <a:prstGeom prst="rect">
              <a:avLst/>
            </a:prstGeom>
            <a:solidFill>
              <a:srgbClr val="00206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14488" y="5400"/>
              <a:ext cx="2709" cy="2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7223" y="0"/>
              <a:ext cx="2709" cy="2709"/>
            </a:xfrm>
            <a:prstGeom prst="rect">
              <a:avLst/>
            </a:prstGeom>
            <a:solidFill>
              <a:schemeClr val="bg1">
                <a:lumMod val="8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07" r="24810" b="18381"/>
          <a:stretch>
            <a:fillRect/>
          </a:stretch>
        </p:blipFill>
        <p:spPr>
          <a:xfrm rot="11974180">
            <a:off x="-926585" y="-1089010"/>
            <a:ext cx="5076838" cy="8266599"/>
          </a:xfrm>
          <a:custGeom>
            <a:avLst/>
            <a:gdLst>
              <a:gd name="connsiteX0" fmla="*/ 5076838 w 5076838"/>
              <a:gd name="connsiteY0" fmla="*/ 6461846 h 8266599"/>
              <a:gd name="connsiteX1" fmla="*/ 0 w 5076838"/>
              <a:gd name="connsiteY1" fmla="*/ 8266599 h 8266599"/>
              <a:gd name="connsiteX2" fmla="*/ 0 w 5076838"/>
              <a:gd name="connsiteY2" fmla="*/ 988160 h 8266599"/>
              <a:gd name="connsiteX3" fmla="*/ 2779732 w 5076838"/>
              <a:gd name="connsiteY3" fmla="*/ 0 h 826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6838" h="8266599">
                <a:moveTo>
                  <a:pt x="5076838" y="6461846"/>
                </a:moveTo>
                <a:lnTo>
                  <a:pt x="0" y="8266599"/>
                </a:lnTo>
                <a:lnTo>
                  <a:pt x="0" y="988160"/>
                </a:lnTo>
                <a:lnTo>
                  <a:pt x="2779732" y="0"/>
                </a:lnTo>
                <a:close/>
              </a:path>
            </a:pathLst>
          </a:custGeom>
        </p:spPr>
      </p:pic>
      <p:grpSp>
        <p:nvGrpSpPr>
          <p:cNvPr id="18" name="组合 17"/>
          <p:cNvGrpSpPr/>
          <p:nvPr userDrawn="1"/>
        </p:nvGrpSpPr>
        <p:grpSpPr>
          <a:xfrm>
            <a:off x="191135" y="188595"/>
            <a:ext cx="982980" cy="999490"/>
            <a:chOff x="961" y="660"/>
            <a:chExt cx="2036" cy="2070"/>
          </a:xfrm>
        </p:grpSpPr>
        <p:sp>
          <p:nvSpPr>
            <p:cNvPr id="4" name="矩形 3"/>
            <p:cNvSpPr/>
            <p:nvPr/>
          </p:nvSpPr>
          <p:spPr>
            <a:xfrm>
              <a:off x="961" y="660"/>
              <a:ext cx="690" cy="69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615" y="660"/>
              <a:ext cx="690" cy="690"/>
            </a:xfrm>
            <a:prstGeom prst="rect">
              <a:avLst/>
            </a:prstGeom>
            <a:solidFill>
              <a:srgbClr val="054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307" y="660"/>
              <a:ext cx="690" cy="690"/>
            </a:xfrm>
            <a:prstGeom prst="rect">
              <a:avLst/>
            </a:prstGeom>
            <a:solidFill>
              <a:srgbClr val="076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61" y="1350"/>
              <a:ext cx="690" cy="69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961" y="2040"/>
              <a:ext cx="690" cy="6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615" y="1350"/>
              <a:ext cx="690" cy="69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807836" y="1355726"/>
            <a:ext cx="4146549" cy="4146549"/>
          </a:xfrm>
          <a:prstGeom prst="diamond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103632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724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0" name="日期占位符 3"/>
          <p:cNvSpPr>
            <a:spLocks noGrp="1"/>
          </p:cNvSpPr>
          <p:nvPr>
            <p:ph type="dt" sz="half" idx="2"/>
          </p:nvPr>
        </p:nvSpPr>
        <p:spPr bwMode="gray">
          <a:xfrm>
            <a:off x="5384800" y="6477000"/>
            <a:ext cx="2844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页脚占位符 4"/>
          <p:cNvSpPr>
            <a:spLocks noGrp="1"/>
          </p:cNvSpPr>
          <p:nvPr>
            <p:ph type="ftr" sz="quarter" idx="3"/>
          </p:nvPr>
        </p:nvSpPr>
        <p:spPr>
          <a:xfrm>
            <a:off x="0" y="6613525"/>
            <a:ext cx="3860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+mn-cs"/>
              </a:rPr>
              <a:t>www.themegallery.com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4"/>
          </p:nvPr>
        </p:nvSpPr>
        <p:spPr bwMode="gray">
          <a:xfrm>
            <a:off x="8839200" y="6477000"/>
            <a:ext cx="1828800" cy="2286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p>
            <a:pPr algn="r"/>
            <a:fld id="{9A0DB2DC-4C9A-4742-B13C-FB6460FD3503}" type="slidenum">
              <a:rPr lang="en-US" altLang="zh-CN" dirty="0">
                <a:ea typeface="宋体" panose="02010600030101010101" pitchFamily="2" charset="-122"/>
              </a:rPr>
            </a:fld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586755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不得将觅知网的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8441366" y="3454400"/>
            <a:ext cx="2721933" cy="27178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659437" y="6857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050087" y="6857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440737" y="6857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9831387" y="6857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831387" y="20700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440737" y="20700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7050087" y="20700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659437" y="20700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7050087" y="34543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5659437" y="34543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5659437" y="48386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7050087" y="48386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9675">
        <p:random/>
      </p:transition>
    </mc:Choice>
    <mc:Fallback>
      <p:transition spd="slow" advTm="29675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1534886" y="252880"/>
            <a:ext cx="2256458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 userDrawn="1"/>
        </p:nvSpPr>
        <p:spPr>
          <a:xfrm>
            <a:off x="1672706" y="31443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教育现状分析</a:t>
            </a:r>
            <a:endParaRPr lang="zh-CN" altLang="en-US" sz="2400" b="1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027992" y="622932"/>
            <a:ext cx="791148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4389113" y="109905"/>
            <a:ext cx="1767594" cy="461665"/>
            <a:chOff x="-171023" y="6332423"/>
            <a:chExt cx="2681530" cy="461665"/>
          </a:xfrm>
        </p:grpSpPr>
        <p:sp>
          <p:nvSpPr>
            <p:cNvPr id="7" name="平行四边形 6"/>
            <p:cNvSpPr/>
            <p:nvPr/>
          </p:nvSpPr>
          <p:spPr>
            <a:xfrm>
              <a:off x="-171023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8" name="矩形 7"/>
            <p:cNvSpPr/>
            <p:nvPr/>
          </p:nvSpPr>
          <p:spPr>
            <a:xfrm>
              <a:off x="171469" y="6332423"/>
              <a:ext cx="2147798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+mn-ea"/>
                  <a:cs typeface="Arabic Typesetting" panose="03020402040406030203" pitchFamily="66" charset="-78"/>
                </a:rPr>
                <a:t>教学分析</a:t>
              </a:r>
              <a:endParaRPr lang="zh-CN" altLang="en-US" sz="2400" b="1" dirty="0">
                <a:solidFill>
                  <a:schemeClr val="bg1"/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grpSp>
        <p:nvGrpSpPr>
          <p:cNvPr id="9" name="组合 8"/>
          <p:cNvGrpSpPr/>
          <p:nvPr userDrawn="1"/>
        </p:nvGrpSpPr>
        <p:grpSpPr>
          <a:xfrm>
            <a:off x="6167802" y="149530"/>
            <a:ext cx="1767594" cy="369351"/>
            <a:chOff x="3113150" y="6372048"/>
            <a:chExt cx="2681530" cy="369351"/>
          </a:xfrm>
        </p:grpSpPr>
        <p:sp>
          <p:nvSpPr>
            <p:cNvPr id="10" name="平行四边形 9"/>
            <p:cNvSpPr/>
            <p:nvPr/>
          </p:nvSpPr>
          <p:spPr>
            <a:xfrm>
              <a:off x="3113150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671590" y="6372048"/>
              <a:ext cx="1680886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  <a:latin typeface="+mn-ea"/>
                  <a:cs typeface="Arabic Typesetting" panose="03020402040406030203" pitchFamily="66" charset="-78"/>
                </a:rPr>
                <a:t>教学设计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0" y="6491180"/>
            <a:ext cx="12192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7946491" y="149530"/>
            <a:ext cx="1767594" cy="369351"/>
            <a:chOff x="6397323" y="6372048"/>
            <a:chExt cx="2681530" cy="369351"/>
          </a:xfrm>
        </p:grpSpPr>
        <p:sp>
          <p:nvSpPr>
            <p:cNvPr id="14" name="平行四边形 13"/>
            <p:cNvSpPr/>
            <p:nvPr/>
          </p:nvSpPr>
          <p:spPr>
            <a:xfrm>
              <a:off x="6397323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928397" y="6372048"/>
              <a:ext cx="1680886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  <a:latin typeface="+mn-ea"/>
                  <a:cs typeface="Arabic Typesetting" panose="03020402040406030203" pitchFamily="66" charset="-78"/>
                </a:rPr>
                <a:t>教学过程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9725181" y="149530"/>
            <a:ext cx="1767594" cy="369351"/>
            <a:chOff x="9681495" y="6372048"/>
            <a:chExt cx="2681530" cy="369351"/>
          </a:xfrm>
        </p:grpSpPr>
        <p:sp>
          <p:nvSpPr>
            <p:cNvPr id="17" name="平行四边形 16"/>
            <p:cNvSpPr/>
            <p:nvPr/>
          </p:nvSpPr>
          <p:spPr>
            <a:xfrm>
              <a:off x="9681495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0185203" y="6372048"/>
              <a:ext cx="1680886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  <a:latin typeface="+mn-ea"/>
                  <a:cs typeface="Arabic Typesetting" panose="03020402040406030203" pitchFamily="66" charset="-78"/>
                </a:rPr>
                <a:t>教学反思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sp>
        <p:nvSpPr>
          <p:cNvPr id="19" name="TextBox 16"/>
          <p:cNvSpPr txBox="1">
            <a:spLocks noChangeArrowheads="1"/>
          </p:cNvSpPr>
          <p:nvPr userDrawn="1"/>
        </p:nvSpPr>
        <p:spPr bwMode="auto">
          <a:xfrm>
            <a:off x="9627452" y="6554858"/>
            <a:ext cx="26813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设计课程进阶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设计思维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564287" y="-23793"/>
            <a:ext cx="867209" cy="1143882"/>
            <a:chOff x="564287" y="-23793"/>
            <a:chExt cx="867209" cy="1143882"/>
          </a:xfrm>
        </p:grpSpPr>
        <p:sp>
          <p:nvSpPr>
            <p:cNvPr id="21" name="矩形 20"/>
            <p:cNvSpPr/>
            <p:nvPr/>
          </p:nvSpPr>
          <p:spPr>
            <a:xfrm>
              <a:off x="629678" y="-23793"/>
              <a:ext cx="718556" cy="718556"/>
            </a:xfrm>
            <a:prstGeom prst="rect">
              <a:avLst/>
            </a:prstGeom>
            <a:solidFill>
              <a:srgbClr val="2626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64287" y="252880"/>
              <a:ext cx="867209" cy="867209"/>
              <a:chOff x="1346766" y="1472218"/>
              <a:chExt cx="1332368" cy="1332368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1346766" y="1472218"/>
                <a:ext cx="1332368" cy="1332368"/>
                <a:chOff x="2002721" y="1605930"/>
                <a:chExt cx="1332368" cy="1332368"/>
              </a:xfrm>
            </p:grpSpPr>
            <p:grpSp>
              <p:nvGrpSpPr>
                <p:cNvPr id="25" name="组合 24"/>
                <p:cNvGrpSpPr/>
                <p:nvPr/>
              </p:nvGrpSpPr>
              <p:grpSpPr>
                <a:xfrm>
                  <a:off x="2002721" y="1605930"/>
                  <a:ext cx="1332368" cy="1332368"/>
                  <a:chOff x="1236675" y="2423160"/>
                  <a:chExt cx="1950720" cy="1950720"/>
                </a:xfrm>
              </p:grpSpPr>
              <p:sp>
                <p:nvSpPr>
                  <p:cNvPr id="27" name="椭圆 26"/>
                  <p:cNvSpPr/>
                  <p:nvPr/>
                </p:nvSpPr>
                <p:spPr>
                  <a:xfrm>
                    <a:off x="1236675" y="2423160"/>
                    <a:ext cx="1950720" cy="1950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dist="101600" dir="2700000" algn="tl" rotWithShape="0">
                      <a:prstClr val="black">
                        <a:alpha val="16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" name="椭圆 27"/>
                  <p:cNvSpPr/>
                  <p:nvPr/>
                </p:nvSpPr>
                <p:spPr>
                  <a:xfrm>
                    <a:off x="1414428" y="2592937"/>
                    <a:ext cx="1595213" cy="161116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6" name="椭圆 25"/>
                <p:cNvSpPr/>
                <p:nvPr/>
              </p:nvSpPr>
              <p:spPr>
                <a:xfrm>
                  <a:off x="2251694" y="1854903"/>
                  <a:ext cx="834422" cy="834422"/>
                </a:xfrm>
                <a:prstGeom prst="ellipse">
                  <a:avLst/>
                </a:prstGeom>
                <a:ln>
                  <a:noFill/>
                </a:ln>
                <a:effectLst>
                  <a:innerShdw dist="101600" dir="135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4" name="Freeform 189"/>
              <p:cNvSpPr>
                <a:spLocks noEditPoints="1"/>
              </p:cNvSpPr>
              <p:nvPr/>
            </p:nvSpPr>
            <p:spPr bwMode="auto">
              <a:xfrm>
                <a:off x="1858013" y="2003924"/>
                <a:ext cx="329928" cy="320933"/>
              </a:xfrm>
              <a:custGeom>
                <a:avLst/>
                <a:gdLst>
                  <a:gd name="T0" fmla="*/ 421 w 423"/>
                  <a:gd name="T1" fmla="*/ 84 h 412"/>
                  <a:gd name="T2" fmla="*/ 404 w 423"/>
                  <a:gd name="T3" fmla="*/ 28 h 412"/>
                  <a:gd name="T4" fmla="*/ 364 w 423"/>
                  <a:gd name="T5" fmla="*/ 14 h 412"/>
                  <a:gd name="T6" fmla="*/ 365 w 423"/>
                  <a:gd name="T7" fmla="*/ 0 h 412"/>
                  <a:gd name="T8" fmla="*/ 59 w 423"/>
                  <a:gd name="T9" fmla="*/ 0 h 412"/>
                  <a:gd name="T10" fmla="*/ 60 w 423"/>
                  <a:gd name="T11" fmla="*/ 14 h 412"/>
                  <a:gd name="T12" fmla="*/ 20 w 423"/>
                  <a:gd name="T13" fmla="*/ 28 h 412"/>
                  <a:gd name="T14" fmla="*/ 2 w 423"/>
                  <a:gd name="T15" fmla="*/ 84 h 412"/>
                  <a:gd name="T16" fmla="*/ 160 w 423"/>
                  <a:gd name="T17" fmla="*/ 239 h 412"/>
                  <a:gd name="T18" fmla="*/ 182 w 423"/>
                  <a:gd name="T19" fmla="*/ 254 h 412"/>
                  <a:gd name="T20" fmla="*/ 180 w 423"/>
                  <a:gd name="T21" fmla="*/ 262 h 412"/>
                  <a:gd name="T22" fmla="*/ 192 w 423"/>
                  <a:gd name="T23" fmla="*/ 286 h 412"/>
                  <a:gd name="T24" fmla="*/ 192 w 423"/>
                  <a:gd name="T25" fmla="*/ 374 h 412"/>
                  <a:gd name="T26" fmla="*/ 175 w 423"/>
                  <a:gd name="T27" fmla="*/ 374 h 412"/>
                  <a:gd name="T28" fmla="*/ 137 w 423"/>
                  <a:gd name="T29" fmla="*/ 398 h 412"/>
                  <a:gd name="T30" fmla="*/ 129 w 423"/>
                  <a:gd name="T31" fmla="*/ 412 h 412"/>
                  <a:gd name="T32" fmla="*/ 295 w 423"/>
                  <a:gd name="T33" fmla="*/ 412 h 412"/>
                  <a:gd name="T34" fmla="*/ 287 w 423"/>
                  <a:gd name="T35" fmla="*/ 398 h 412"/>
                  <a:gd name="T36" fmla="*/ 248 w 423"/>
                  <a:gd name="T37" fmla="*/ 374 h 412"/>
                  <a:gd name="T38" fmla="*/ 232 w 423"/>
                  <a:gd name="T39" fmla="*/ 374 h 412"/>
                  <a:gd name="T40" fmla="*/ 232 w 423"/>
                  <a:gd name="T41" fmla="*/ 286 h 412"/>
                  <a:gd name="T42" fmla="*/ 243 w 423"/>
                  <a:gd name="T43" fmla="*/ 262 h 412"/>
                  <a:gd name="T44" fmla="*/ 242 w 423"/>
                  <a:gd name="T45" fmla="*/ 254 h 412"/>
                  <a:gd name="T46" fmla="*/ 263 w 423"/>
                  <a:gd name="T47" fmla="*/ 239 h 412"/>
                  <a:gd name="T48" fmla="*/ 421 w 423"/>
                  <a:gd name="T49" fmla="*/ 84 h 412"/>
                  <a:gd name="T50" fmla="*/ 390 w 423"/>
                  <a:gd name="T51" fmla="*/ 43 h 412"/>
                  <a:gd name="T52" fmla="*/ 401 w 423"/>
                  <a:gd name="T53" fmla="*/ 82 h 412"/>
                  <a:gd name="T54" fmla="*/ 318 w 423"/>
                  <a:gd name="T55" fmla="*/ 195 h 412"/>
                  <a:gd name="T56" fmla="*/ 308 w 423"/>
                  <a:gd name="T57" fmla="*/ 194 h 412"/>
                  <a:gd name="T58" fmla="*/ 307 w 423"/>
                  <a:gd name="T59" fmla="*/ 184 h 412"/>
                  <a:gd name="T60" fmla="*/ 361 w 423"/>
                  <a:gd name="T61" fmla="*/ 34 h 412"/>
                  <a:gd name="T62" fmla="*/ 390 w 423"/>
                  <a:gd name="T63" fmla="*/ 43 h 412"/>
                  <a:gd name="T64" fmla="*/ 22 w 423"/>
                  <a:gd name="T65" fmla="*/ 82 h 412"/>
                  <a:gd name="T66" fmla="*/ 33 w 423"/>
                  <a:gd name="T67" fmla="*/ 43 h 412"/>
                  <a:gd name="T68" fmla="*/ 63 w 423"/>
                  <a:gd name="T69" fmla="*/ 34 h 412"/>
                  <a:gd name="T70" fmla="*/ 117 w 423"/>
                  <a:gd name="T71" fmla="*/ 184 h 412"/>
                  <a:gd name="T72" fmla="*/ 116 w 423"/>
                  <a:gd name="T73" fmla="*/ 194 h 412"/>
                  <a:gd name="T74" fmla="*/ 106 w 423"/>
                  <a:gd name="T75" fmla="*/ 195 h 412"/>
                  <a:gd name="T76" fmla="*/ 22 w 423"/>
                  <a:gd name="T77" fmla="*/ 8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23" h="412">
                    <a:moveTo>
                      <a:pt x="421" y="84"/>
                    </a:moveTo>
                    <a:cubicBezTo>
                      <a:pt x="423" y="59"/>
                      <a:pt x="417" y="40"/>
                      <a:pt x="404" y="28"/>
                    </a:cubicBezTo>
                    <a:cubicBezTo>
                      <a:pt x="391" y="16"/>
                      <a:pt x="375" y="14"/>
                      <a:pt x="364" y="14"/>
                    </a:cubicBezTo>
                    <a:cubicBezTo>
                      <a:pt x="364" y="9"/>
                      <a:pt x="365" y="4"/>
                      <a:pt x="365" y="0"/>
                    </a:cubicBezTo>
                    <a:lnTo>
                      <a:pt x="59" y="0"/>
                    </a:lnTo>
                    <a:cubicBezTo>
                      <a:pt x="59" y="4"/>
                      <a:pt x="59" y="9"/>
                      <a:pt x="60" y="14"/>
                    </a:cubicBezTo>
                    <a:cubicBezTo>
                      <a:pt x="49" y="14"/>
                      <a:pt x="33" y="16"/>
                      <a:pt x="20" y="28"/>
                    </a:cubicBezTo>
                    <a:cubicBezTo>
                      <a:pt x="6" y="40"/>
                      <a:pt x="0" y="59"/>
                      <a:pt x="2" y="84"/>
                    </a:cubicBezTo>
                    <a:cubicBezTo>
                      <a:pt x="8" y="154"/>
                      <a:pt x="68" y="213"/>
                      <a:pt x="160" y="239"/>
                    </a:cubicBezTo>
                    <a:cubicBezTo>
                      <a:pt x="167" y="245"/>
                      <a:pt x="174" y="250"/>
                      <a:pt x="182" y="254"/>
                    </a:cubicBezTo>
                    <a:cubicBezTo>
                      <a:pt x="181" y="256"/>
                      <a:pt x="180" y="259"/>
                      <a:pt x="180" y="262"/>
                    </a:cubicBezTo>
                    <a:cubicBezTo>
                      <a:pt x="180" y="272"/>
                      <a:pt x="185" y="280"/>
                      <a:pt x="192" y="286"/>
                    </a:cubicBezTo>
                    <a:lnTo>
                      <a:pt x="192" y="374"/>
                    </a:lnTo>
                    <a:lnTo>
                      <a:pt x="175" y="374"/>
                    </a:lnTo>
                    <a:cubicBezTo>
                      <a:pt x="159" y="374"/>
                      <a:pt x="144" y="383"/>
                      <a:pt x="137" y="398"/>
                    </a:cubicBezTo>
                    <a:lnTo>
                      <a:pt x="129" y="412"/>
                    </a:lnTo>
                    <a:lnTo>
                      <a:pt x="295" y="412"/>
                    </a:lnTo>
                    <a:lnTo>
                      <a:pt x="287" y="398"/>
                    </a:lnTo>
                    <a:cubicBezTo>
                      <a:pt x="280" y="383"/>
                      <a:pt x="265" y="374"/>
                      <a:pt x="248" y="374"/>
                    </a:cubicBezTo>
                    <a:lnTo>
                      <a:pt x="232" y="374"/>
                    </a:lnTo>
                    <a:lnTo>
                      <a:pt x="232" y="286"/>
                    </a:lnTo>
                    <a:cubicBezTo>
                      <a:pt x="239" y="280"/>
                      <a:pt x="243" y="272"/>
                      <a:pt x="243" y="262"/>
                    </a:cubicBezTo>
                    <a:cubicBezTo>
                      <a:pt x="243" y="259"/>
                      <a:pt x="243" y="256"/>
                      <a:pt x="242" y="254"/>
                    </a:cubicBezTo>
                    <a:cubicBezTo>
                      <a:pt x="249" y="250"/>
                      <a:pt x="256" y="245"/>
                      <a:pt x="263" y="239"/>
                    </a:cubicBezTo>
                    <a:cubicBezTo>
                      <a:pt x="356" y="213"/>
                      <a:pt x="416" y="154"/>
                      <a:pt x="421" y="84"/>
                    </a:cubicBezTo>
                    <a:close/>
                    <a:moveTo>
                      <a:pt x="390" y="43"/>
                    </a:moveTo>
                    <a:cubicBezTo>
                      <a:pt x="399" y="50"/>
                      <a:pt x="403" y="64"/>
                      <a:pt x="401" y="82"/>
                    </a:cubicBezTo>
                    <a:cubicBezTo>
                      <a:pt x="398" y="128"/>
                      <a:pt x="367" y="168"/>
                      <a:pt x="318" y="195"/>
                    </a:cubicBezTo>
                    <a:cubicBezTo>
                      <a:pt x="315" y="197"/>
                      <a:pt x="311" y="196"/>
                      <a:pt x="308" y="194"/>
                    </a:cubicBezTo>
                    <a:cubicBezTo>
                      <a:pt x="305" y="191"/>
                      <a:pt x="305" y="187"/>
                      <a:pt x="307" y="184"/>
                    </a:cubicBezTo>
                    <a:cubicBezTo>
                      <a:pt x="334" y="138"/>
                      <a:pt x="353" y="80"/>
                      <a:pt x="361" y="34"/>
                    </a:cubicBezTo>
                    <a:cubicBezTo>
                      <a:pt x="368" y="34"/>
                      <a:pt x="381" y="34"/>
                      <a:pt x="390" y="43"/>
                    </a:cubicBezTo>
                    <a:close/>
                    <a:moveTo>
                      <a:pt x="22" y="82"/>
                    </a:moveTo>
                    <a:cubicBezTo>
                      <a:pt x="21" y="64"/>
                      <a:pt x="25" y="50"/>
                      <a:pt x="33" y="43"/>
                    </a:cubicBezTo>
                    <a:cubicBezTo>
                      <a:pt x="42" y="34"/>
                      <a:pt x="55" y="34"/>
                      <a:pt x="63" y="34"/>
                    </a:cubicBezTo>
                    <a:cubicBezTo>
                      <a:pt x="71" y="80"/>
                      <a:pt x="90" y="138"/>
                      <a:pt x="117" y="184"/>
                    </a:cubicBezTo>
                    <a:cubicBezTo>
                      <a:pt x="119" y="187"/>
                      <a:pt x="118" y="191"/>
                      <a:pt x="116" y="194"/>
                    </a:cubicBezTo>
                    <a:cubicBezTo>
                      <a:pt x="113" y="196"/>
                      <a:pt x="109" y="197"/>
                      <a:pt x="106" y="195"/>
                    </a:cubicBezTo>
                    <a:cubicBezTo>
                      <a:pt x="56" y="168"/>
                      <a:pt x="26" y="128"/>
                      <a:pt x="22" y="8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cxnSp>
        <p:nvCxnSpPr>
          <p:cNvPr id="29" name="直接连接符 28"/>
          <p:cNvCxnSpPr/>
          <p:nvPr userDrawn="1"/>
        </p:nvCxnSpPr>
        <p:spPr>
          <a:xfrm>
            <a:off x="3775312" y="252880"/>
            <a:ext cx="252680" cy="370052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752208" y="0"/>
            <a:ext cx="334558" cy="334558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752208" y="511596"/>
            <a:ext cx="334558" cy="334558"/>
          </a:xfrm>
          <a:prstGeom prst="rect">
            <a:avLst/>
          </a:prstGeom>
          <a:solidFill>
            <a:srgbClr val="5801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-752208" y="1023192"/>
            <a:ext cx="334558" cy="334558"/>
          </a:xfrm>
          <a:prstGeom prst="rect">
            <a:avLst/>
          </a:prstGeom>
          <a:solidFill>
            <a:srgbClr val="E94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-752208" y="1534788"/>
            <a:ext cx="334558" cy="334558"/>
          </a:xfrm>
          <a:prstGeom prst="rect">
            <a:avLst/>
          </a:prstGeom>
          <a:solidFill>
            <a:srgbClr val="6666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microsoft.com/office/2007/relationships/hdphoto" Target="../media/hdphoto1.wdp"/><Relationship Id="rId19" Type="http://schemas.openxmlformats.org/officeDocument/2006/relationships/notesSlide" Target="../notesSlides/notesSlide1.xml"/><Relationship Id="rId18" Type="http://schemas.openxmlformats.org/officeDocument/2006/relationships/slideLayout" Target="../slideLayouts/slideLayout2.xml"/><Relationship Id="rId17" Type="http://schemas.openxmlformats.org/officeDocument/2006/relationships/themeOverride" Target="../theme/themeOverride1.xml"/><Relationship Id="rId16" Type="http://schemas.openxmlformats.org/officeDocument/2006/relationships/hyperlink" Target="mailto:axetang@163.com?subject=PythonCrashCourse" TargetMode="External"/><Relationship Id="rId15" Type="http://schemas.openxmlformats.org/officeDocument/2006/relationships/tags" Target="../tags/tag12.xml"/><Relationship Id="rId14" Type="http://schemas.openxmlformats.org/officeDocument/2006/relationships/image" Target="../media/image4.png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18.xml"/><Relationship Id="rId3" Type="http://schemas.openxmlformats.org/officeDocument/2006/relationships/themeOverride" Target="../theme/themeOverride84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0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85.xml"/><Relationship Id="rId1" Type="http://schemas.openxmlformats.org/officeDocument/2006/relationships/image" Target="../media/image65.pn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86.xml"/><Relationship Id="rId1" Type="http://schemas.openxmlformats.org/officeDocument/2006/relationships/image" Target="../media/image66.pn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18.xml"/><Relationship Id="rId3" Type="http://schemas.openxmlformats.org/officeDocument/2006/relationships/themeOverride" Target="../theme/themeOverride87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10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88.xml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18.xml"/><Relationship Id="rId3" Type="http://schemas.openxmlformats.org/officeDocument/2006/relationships/themeOverride" Target="../theme/themeOverride89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6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90.xml"/><Relationship Id="rId1" Type="http://schemas.openxmlformats.org/officeDocument/2006/relationships/image" Target="../media/image71.png"/></Relationships>
</file>

<file path=ppt/slides/_rels/slide10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18.xml"/><Relationship Id="rId3" Type="http://schemas.openxmlformats.org/officeDocument/2006/relationships/themeOverride" Target="../theme/themeOverride91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8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92.xml"/><Relationship Id="rId1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8.xml"/><Relationship Id="rId4" Type="http://schemas.openxmlformats.org/officeDocument/2006/relationships/themeOverride" Target="../theme/themeOverride5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93.xml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microsoft.com/office/2007/relationships/hdphoto" Target="../media/hdphoto1.wdp"/><Relationship Id="rId19" Type="http://schemas.openxmlformats.org/officeDocument/2006/relationships/notesSlide" Target="../notesSlides/notesSlide110.xml"/><Relationship Id="rId18" Type="http://schemas.openxmlformats.org/officeDocument/2006/relationships/slideLayout" Target="../slideLayouts/slideLayout2.xml"/><Relationship Id="rId17" Type="http://schemas.openxmlformats.org/officeDocument/2006/relationships/themeOverride" Target="../theme/themeOverride94.xml"/><Relationship Id="rId16" Type="http://schemas.openxmlformats.org/officeDocument/2006/relationships/hyperlink" Target="mailto:axetang@163.com?subject=PythonCrashCourse" TargetMode="Externa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image" Target="../media/image75.jpeg"/><Relationship Id="rId10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1.xml"/><Relationship Id="rId5" Type="http://schemas.openxmlformats.org/officeDocument/2006/relationships/slideLayout" Target="../slideLayouts/slideLayout18.xml"/><Relationship Id="rId4" Type="http://schemas.openxmlformats.org/officeDocument/2006/relationships/themeOverride" Target="../theme/themeOverride95.xml"/><Relationship Id="rId3" Type="http://schemas.openxmlformats.org/officeDocument/2006/relationships/hyperlink" Target="https://github.com/axetang/lucas/tree/master/LucasPythonCourse/CrashCourse" TargetMode="External"/><Relationship Id="rId2" Type="http://schemas.openxmlformats.org/officeDocument/2006/relationships/hyperlink" Target="https://docs.python.org/zh-cn/3.8/tutorial/index.html" TargetMode="External"/><Relationship Id="rId1" Type="http://schemas.openxmlformats.org/officeDocument/2006/relationships/hyperlink" Target="https://book.douban.com/subject/26829016/" TargetMode="Externa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5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16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7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8.xml"/><Relationship Id="rId3" Type="http://schemas.openxmlformats.org/officeDocument/2006/relationships/themeOverride" Target="../theme/themeOverride18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19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1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22.xml"/><Relationship Id="rId1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3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24.xml"/><Relationship Id="rId1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5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26.xml"/><Relationship Id="rId1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27.xml"/><Relationship Id="rId1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8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4.png"/><Relationship Id="rId2" Type="http://schemas.openxmlformats.org/officeDocument/2006/relationships/hyperlink" Target="https://www.python.org" TargetMode="Externa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9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30.xml"/><Relationship Id="rId1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31.xml"/><Relationship Id="rId1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32.xml"/><Relationship Id="rId1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33.xml"/><Relationship Id="rId1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34.xml"/><Relationship Id="rId1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35.xml"/><Relationship Id="rId1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36.xml"/><Relationship Id="rId1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37.xml"/><Relationship Id="rId1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8.xml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4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4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4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43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44.xml"/><Relationship Id="rId1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45.xml"/><Relationship Id="rId1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46.xml"/><Relationship Id="rId1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.xml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48.xml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49.xml"/><Relationship Id="rId1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50.xml"/><Relationship Id="rId1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51.xml"/><Relationship Id="rId1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52.xml"/><Relationship Id="rId1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53.xml"/><Relationship Id="rId1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54.xml"/><Relationship Id="rId1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8.xml"/><Relationship Id="rId5" Type="http://schemas.openxmlformats.org/officeDocument/2006/relationships/slideLayout" Target="../slideLayouts/slideLayout18.xml"/><Relationship Id="rId4" Type="http://schemas.openxmlformats.org/officeDocument/2006/relationships/themeOverride" Target="../theme/themeOverride55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5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5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5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5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6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6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6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6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6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6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6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6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6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69.xml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9.png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4.xml"/><Relationship Id="rId5" Type="http://schemas.openxmlformats.org/officeDocument/2006/relationships/slideLayout" Target="../slideLayouts/slideLayout18.xml"/><Relationship Id="rId4" Type="http://schemas.openxmlformats.org/officeDocument/2006/relationships/themeOverride" Target="../theme/themeOverride70.xml"/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71.xml"/><Relationship Id="rId1" Type="http://schemas.openxmlformats.org/officeDocument/2006/relationships/image" Target="../media/image5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72.xml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73.xml"/><Relationship Id="rId1" Type="http://schemas.openxmlformats.org/officeDocument/2006/relationships/image" Target="../media/image53.pn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8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74.xml"/><Relationship Id="rId1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9.xml"/><Relationship Id="rId5" Type="http://schemas.openxmlformats.org/officeDocument/2006/relationships/slideLayout" Target="../slideLayouts/slideLayout18.xml"/><Relationship Id="rId4" Type="http://schemas.openxmlformats.org/officeDocument/2006/relationships/themeOverride" Target="../theme/themeOverride75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18.xml"/><Relationship Id="rId3" Type="http://schemas.openxmlformats.org/officeDocument/2006/relationships/themeOverride" Target="../theme/themeOverride76.xml"/><Relationship Id="rId2" Type="http://schemas.openxmlformats.org/officeDocument/2006/relationships/hyperlink" Target="https://pymotw.com/3/" TargetMode="External"/><Relationship Id="rId1" Type="http://schemas.openxmlformats.org/officeDocument/2006/relationships/image" Target="../media/image5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7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78.xml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9.pn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79.xml"/><Relationship Id="rId1" Type="http://schemas.openxmlformats.org/officeDocument/2006/relationships/image" Target="../media/image59.pn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80.xml"/><Relationship Id="rId1" Type="http://schemas.openxmlformats.org/officeDocument/2006/relationships/image" Target="../media/image60.pn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81.xml"/><Relationship Id="rId1" Type="http://schemas.openxmlformats.org/officeDocument/2006/relationships/image" Target="../media/image61.pn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82.xml"/><Relationship Id="rId1" Type="http://schemas.openxmlformats.org/officeDocument/2006/relationships/hyperlink" Target="https://docs.python.org/zh-cn/3.8/library/exceptions.html#bltin-exceptions" TargetMode="External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83.xml"/><Relationship Id="rId1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 descr="图片包含 餐桌, 室内, 就坐, 笔记本电脑&#10;&#10;已生成极高可信度的说明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61501"/>
            <a:ext cx="12192000" cy="3141938"/>
          </a:xfrm>
          <a:custGeom>
            <a:avLst/>
            <a:gdLst>
              <a:gd name="connsiteX0" fmla="*/ 0 w 12192000"/>
              <a:gd name="connsiteY0" fmla="*/ 0 h 3179629"/>
              <a:gd name="connsiteX1" fmla="*/ 12192000 w 12192000"/>
              <a:gd name="connsiteY1" fmla="*/ 0 h 3179629"/>
              <a:gd name="connsiteX2" fmla="*/ 12192000 w 12192000"/>
              <a:gd name="connsiteY2" fmla="*/ 3179629 h 3179629"/>
              <a:gd name="connsiteX3" fmla="*/ 0 w 12192000"/>
              <a:gd name="connsiteY3" fmla="*/ 3179629 h 317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79629">
                <a:moveTo>
                  <a:pt x="0" y="0"/>
                </a:moveTo>
                <a:lnTo>
                  <a:pt x="12192000" y="0"/>
                </a:lnTo>
                <a:lnTo>
                  <a:pt x="12192000" y="3179629"/>
                </a:lnTo>
                <a:lnTo>
                  <a:pt x="0" y="3179629"/>
                </a:lnTo>
                <a:close/>
              </a:path>
            </a:pathLst>
          </a:custGeom>
        </p:spPr>
      </p:pic>
      <p:sp>
        <p:nvSpPr>
          <p:cNvPr id="4" name="PA_平行四边形 3"/>
          <p:cNvSpPr/>
          <p:nvPr>
            <p:custDataLst>
              <p:tags r:id="rId3"/>
            </p:custDataLst>
          </p:nvPr>
        </p:nvSpPr>
        <p:spPr>
          <a:xfrm>
            <a:off x="0" y="361501"/>
            <a:ext cx="7620000" cy="3146390"/>
          </a:xfrm>
          <a:prstGeom prst="parallelogram">
            <a:avLst>
              <a:gd name="adj" fmla="val 43883"/>
            </a:avLst>
          </a:prstGeom>
          <a:solidFill>
            <a:srgbClr val="C00000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_平行四边形 4"/>
          <p:cNvSpPr/>
          <p:nvPr>
            <p:custDataLst>
              <p:tags r:id="rId4"/>
            </p:custDataLst>
          </p:nvPr>
        </p:nvSpPr>
        <p:spPr>
          <a:xfrm>
            <a:off x="8730047" y="393732"/>
            <a:ext cx="3352800" cy="3086516"/>
          </a:xfrm>
          <a:prstGeom prst="parallelogram">
            <a:avLst>
              <a:gd name="adj" fmla="val 45211"/>
            </a:avLst>
          </a:prstGeom>
          <a:solidFill>
            <a:srgbClr val="C00000">
              <a:alpha val="41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_矩形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75225" y="5132705"/>
            <a:ext cx="6912610" cy="63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r">
              <a:defRPr/>
            </a:pPr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入门篇 </a:t>
            </a:r>
            <a:endParaRPr lang="en-US" altLang="zh-CN" sz="4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PA_直接连接符 23"/>
          <p:cNvCxnSpPr/>
          <p:nvPr>
            <p:custDataLst>
              <p:tags r:id="rId6"/>
            </p:custDataLst>
          </p:nvPr>
        </p:nvCxnSpPr>
        <p:spPr>
          <a:xfrm>
            <a:off x="0" y="221402"/>
            <a:ext cx="12192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PA_组合 14"/>
          <p:cNvGrpSpPr/>
          <p:nvPr>
            <p:custDataLst>
              <p:tags r:id="rId7"/>
            </p:custDataLst>
          </p:nvPr>
        </p:nvGrpSpPr>
        <p:grpSpPr>
          <a:xfrm>
            <a:off x="5838109" y="6136788"/>
            <a:ext cx="6724650" cy="571499"/>
            <a:chOff x="5924550" y="6286501"/>
            <a:chExt cx="6724650" cy="571499"/>
          </a:xfrm>
        </p:grpSpPr>
        <p:sp>
          <p:nvSpPr>
            <p:cNvPr id="13" name="PA_平行四边形 12"/>
            <p:cNvSpPr/>
            <p:nvPr>
              <p:custDataLst>
                <p:tags r:id="rId8"/>
              </p:custDataLst>
            </p:nvPr>
          </p:nvSpPr>
          <p:spPr>
            <a:xfrm>
              <a:off x="5924550" y="6286501"/>
              <a:ext cx="6724650" cy="571499"/>
            </a:xfrm>
            <a:prstGeom prst="parallelogram">
              <a:avLst>
                <a:gd name="adj" fmla="val 40192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PA_矩形 10"/>
            <p:cNvSpPr/>
            <p:nvPr>
              <p:custDataLst>
                <p:tags r:id="rId9"/>
              </p:custDataLst>
            </p:nvPr>
          </p:nvSpPr>
          <p:spPr>
            <a:xfrm>
              <a:off x="6141085" y="6330951"/>
              <a:ext cx="178562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abic Typesetting" panose="03020402040406030203" pitchFamily="66" charset="-78"/>
                </a:rPr>
                <a:t>Axe Tang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abic Typesetting" panose="03020402040406030203" pitchFamily="66" charset="-78"/>
              </a:endParaRPr>
            </a:p>
          </p:txBody>
        </p:sp>
      </p:grpSp>
      <p:grpSp>
        <p:nvGrpSpPr>
          <p:cNvPr id="18" name="PA_组合 17"/>
          <p:cNvGrpSpPr/>
          <p:nvPr>
            <p:custDataLst>
              <p:tags r:id="rId10"/>
            </p:custDataLst>
          </p:nvPr>
        </p:nvGrpSpPr>
        <p:grpSpPr>
          <a:xfrm>
            <a:off x="-257464" y="6335170"/>
            <a:ext cx="5848278" cy="398780"/>
            <a:chOff x="-171023" y="6484883"/>
            <a:chExt cx="5848278" cy="398780"/>
          </a:xfrm>
        </p:grpSpPr>
        <p:sp>
          <p:nvSpPr>
            <p:cNvPr id="30" name="PA_平行四边形 29"/>
            <p:cNvSpPr/>
            <p:nvPr>
              <p:custDataLst>
                <p:tags r:id="rId11"/>
              </p:custDataLst>
            </p:nvPr>
          </p:nvSpPr>
          <p:spPr>
            <a:xfrm>
              <a:off x="-171023" y="6490574"/>
              <a:ext cx="5848278" cy="367426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PA_矩形 30"/>
            <p:cNvSpPr/>
            <p:nvPr>
              <p:custDataLst>
                <p:tags r:id="rId12"/>
              </p:custDataLst>
            </p:nvPr>
          </p:nvSpPr>
          <p:spPr>
            <a:xfrm>
              <a:off x="1596820" y="6484883"/>
              <a:ext cx="1519555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en-US" altLang="zh-CN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Version 2.0</a:t>
              </a:r>
              <a:endPara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endParaRPr>
            </a:p>
          </p:txBody>
        </p:sp>
      </p:grpSp>
      <p:cxnSp>
        <p:nvCxnSpPr>
          <p:cNvPr id="33" name="PA_直接连接符 32"/>
          <p:cNvCxnSpPr/>
          <p:nvPr>
            <p:custDataLst>
              <p:tags r:id="rId13"/>
            </p:custDataLst>
          </p:nvPr>
        </p:nvCxnSpPr>
        <p:spPr>
          <a:xfrm>
            <a:off x="-86441" y="6136788"/>
            <a:ext cx="568317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3178810" y="3747135"/>
            <a:ext cx="877633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Python</a:t>
            </a:r>
            <a:r>
              <a:rPr lang="zh-CN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语言编程讲义</a:t>
            </a:r>
            <a:endParaRPr lang="zh-CN" altLang="en-US" sz="7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504267" y="1890395"/>
            <a:ext cx="8920883" cy="1322070"/>
            <a:chOff x="2379" y="2112"/>
            <a:chExt cx="11101" cy="2082"/>
          </a:xfrm>
        </p:grpSpPr>
        <p:sp>
          <p:nvSpPr>
            <p:cNvPr id="7" name="文本框 6"/>
            <p:cNvSpPr txBox="1"/>
            <p:nvPr/>
          </p:nvSpPr>
          <p:spPr>
            <a:xfrm>
              <a:off x="6809" y="2112"/>
              <a:ext cx="6671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8000" dirty="0">
                  <a:solidFill>
                    <a:srgbClr val="FFFF00"/>
                  </a:solidFill>
                  <a:effectLst>
                    <a:outerShdw blurRad="190500" dist="101600" dir="2700000" algn="tl" rotWithShape="0">
                      <a:prstClr val="black">
                        <a:alpha val="85000"/>
                      </a:prstClr>
                    </a:outerShdw>
                  </a:effectLst>
                  <a:latin typeface="Arial Black" panose="020B0A04020102020204" pitchFamily="34" charset="0"/>
                  <a:ea typeface="微软雅黑" panose="020B0503020204020204" pitchFamily="34" charset="-122"/>
                  <a:sym typeface="+mn-ea"/>
                </a:rPr>
                <a:t>Co</a:t>
              </a:r>
              <a:r>
                <a:rPr lang="en-US" altLang="zh-CN" sz="8000" dirty="0">
                  <a:solidFill>
                    <a:schemeClr val="bg1"/>
                  </a:solidFill>
                  <a:effectLst>
                    <a:outerShdw blurRad="190500" dist="101600" dir="2700000" algn="tl" rotWithShape="0">
                      <a:prstClr val="black">
                        <a:alpha val="85000"/>
                      </a:prstClr>
                    </a:outerShdw>
                  </a:effectLst>
                  <a:latin typeface="Arial Black" panose="020B0A04020102020204" pitchFamily="34" charset="0"/>
                  <a:ea typeface="微软雅黑" panose="020B0503020204020204" pitchFamily="34" charset="-122"/>
                </a:rPr>
                <a:t>urse</a:t>
              </a:r>
              <a:endParaRPr lang="en-US" altLang="zh-CN" sz="8000" dirty="0">
                <a:solidFill>
                  <a:schemeClr val="bg1"/>
                </a:solidFill>
                <a:effectLst>
                  <a:outerShdw blurRad="190500" dist="101600" dir="2700000" algn="tl" rotWithShape="0">
                    <a:prstClr val="black">
                      <a:alpha val="85000"/>
                    </a:prst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379" y="2112"/>
              <a:ext cx="4558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8000" dirty="0">
                  <a:solidFill>
                    <a:srgbClr val="FFFF00"/>
                  </a:solidFill>
                  <a:effectLst>
                    <a:outerShdw blurRad="190500" dist="101600" dir="2700000" algn="tl" rotWithShape="0">
                      <a:prstClr val="black">
                        <a:alpha val="85000"/>
                      </a:prstClr>
                    </a:outerShdw>
                  </a:effectLst>
                  <a:latin typeface="Arial Black" panose="020B0A04020102020204" pitchFamily="34" charset="0"/>
                  <a:ea typeface="微软雅黑" panose="020B0503020204020204" pitchFamily="34" charset="-122"/>
                </a:rPr>
                <a:t>Cr</a:t>
              </a:r>
              <a:r>
                <a:rPr lang="en-US" altLang="zh-CN" sz="8000" dirty="0">
                  <a:solidFill>
                    <a:schemeClr val="bg1"/>
                  </a:solidFill>
                  <a:effectLst>
                    <a:outerShdw blurRad="190500" dist="101600" dir="2700000" algn="tl" rotWithShape="0">
                      <a:prstClr val="black">
                        <a:alpha val="85000"/>
                      </a:prstClr>
                    </a:outerShdw>
                  </a:effectLst>
                  <a:latin typeface="Arial Black" panose="020B0A04020102020204" pitchFamily="34" charset="0"/>
                  <a:ea typeface="微软雅黑" panose="020B0503020204020204" pitchFamily="34" charset="-122"/>
                </a:rPr>
                <a:t>ash</a:t>
              </a:r>
              <a:endParaRPr lang="en-US" altLang="zh-CN" sz="8000" dirty="0">
                <a:solidFill>
                  <a:schemeClr val="bg1"/>
                </a:solidFill>
                <a:effectLst>
                  <a:outerShdw blurRad="190500" dist="101600" dir="2700000" algn="tl" rotWithShape="0">
                    <a:prstClr val="black">
                      <a:alpha val="85000"/>
                    </a:prst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图片 9" descr="python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35" y="361315"/>
            <a:ext cx="4361815" cy="3281680"/>
          </a:xfrm>
          <a:prstGeom prst="rect">
            <a:avLst/>
          </a:prstGeom>
        </p:spPr>
      </p:pic>
      <p:sp>
        <p:nvSpPr>
          <p:cNvPr id="12" name="PA_矩形 10"/>
          <p:cNvSpPr/>
          <p:nvPr>
            <p:custDataLst>
              <p:tags r:id="rId15"/>
            </p:custDataLst>
          </p:nvPr>
        </p:nvSpPr>
        <p:spPr>
          <a:xfrm>
            <a:off x="8166735" y="6226810"/>
            <a:ext cx="391668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r"/>
            <a:r>
              <a:rPr lang="en-US" altLang="zh-CN" sz="2000" dirty="0">
                <a:solidFill>
                  <a:schemeClr val="bg1"/>
                </a:solidFill>
                <a:latin typeface="Chalkduster" panose="03050602040202020205" charset="0"/>
                <a:ea typeface="微软雅黑" panose="020B0503020204020204" pitchFamily="34" charset="-122"/>
                <a:cs typeface="Chalkduster" panose="03050602040202020205" charset="0"/>
              </a:rPr>
              <a:t>Email: </a:t>
            </a:r>
            <a:r>
              <a:rPr lang="en-US" altLang="zh-CN" sz="2000" dirty="0">
                <a:solidFill>
                  <a:schemeClr val="bg1"/>
                </a:solidFill>
                <a:latin typeface="Chalkduster" panose="03050602040202020205" charset="0"/>
                <a:ea typeface="微软雅黑" panose="020B0503020204020204" pitchFamily="34" charset="-122"/>
                <a:cs typeface="Chalkduster" panose="03050602040202020205" charset="0"/>
                <a:hlinkClick r:id="rId16"/>
              </a:rPr>
              <a:t>axetang@163.com</a:t>
            </a:r>
            <a:endParaRPr lang="en-US" altLang="zh-CN" sz="2000" dirty="0">
              <a:solidFill>
                <a:schemeClr val="bg1"/>
              </a:solidFill>
              <a:latin typeface="Chalkduster" panose="03050602040202020205" charset="0"/>
              <a:ea typeface="微软雅黑" panose="020B0503020204020204" pitchFamily="34" charset="-122"/>
              <a:cs typeface="Chalkduster" panose="03050602040202020205" charset="0"/>
              <a:hlinkClick r:id="rId16"/>
            </a:endParaRP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703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756852" y="392154"/>
            <a:ext cx="486156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搭建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Python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编程环境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60" name="等腰三角形 59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52895" y="4777105"/>
            <a:ext cx="53765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在</a:t>
            </a:r>
            <a:r>
              <a:rPr lang="en-US" altLang="zh-CN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OS X</a:t>
            </a: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系统的终端里运行</a:t>
            </a:r>
            <a:r>
              <a:rPr lang="en-US" altLang="zh-CN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Python</a:t>
            </a: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环境执行第一段程序，退出</a:t>
            </a:r>
            <a:r>
              <a:rPr lang="en-US" altLang="zh-CN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Python</a:t>
            </a:r>
            <a:endParaRPr lang="en-US" altLang="zh-CN" sz="240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830" y="1687195"/>
            <a:ext cx="6361430" cy="4679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260" y="1928495"/>
            <a:ext cx="5377180" cy="26428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4510" y="1246505"/>
            <a:ext cx="11505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在</a:t>
            </a:r>
            <a:r>
              <a:rPr lang="en-US" altLang="zh-CN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Python</a:t>
            </a: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官网下载</a:t>
            </a:r>
            <a:r>
              <a:rPr lang="en-US" altLang="zh-CN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Python</a:t>
            </a: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安装包，运行安装包，完成</a:t>
            </a:r>
            <a:r>
              <a:rPr lang="en-US" altLang="zh-CN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Python</a:t>
            </a: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安装</a:t>
            </a:r>
            <a:endParaRPr lang="zh-CN" altLang="en-US" sz="240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4510" y="5975985"/>
            <a:ext cx="11505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本教程使用</a:t>
            </a:r>
            <a:r>
              <a:rPr lang="en-US" altLang="zh-CN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Python 3.7.2</a:t>
            </a: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版本，并在</a:t>
            </a:r>
            <a:r>
              <a:rPr lang="en-US" altLang="zh-CN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MacBook</a:t>
            </a: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的</a:t>
            </a:r>
            <a:r>
              <a:rPr lang="en-US" altLang="zh-CN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OS X 10.15.13</a:t>
            </a: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里安装，所有代码见附件</a:t>
            </a:r>
            <a:endParaRPr lang="zh-CN" altLang="en-US" sz="240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267950" y="3148965"/>
            <a:ext cx="542290" cy="254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703695" y="3302000"/>
            <a:ext cx="918845" cy="254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967220" y="3777615"/>
            <a:ext cx="1445260" cy="254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718300" y="4090035"/>
            <a:ext cx="722630" cy="254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98915" y="26035"/>
            <a:ext cx="2967990" cy="14141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220" y="1381760"/>
            <a:ext cx="6369685" cy="5105400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56920" y="1221105"/>
            <a:ext cx="4690745" cy="54622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try-except-else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代码块工作原理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50000"/>
              </a:lnSpc>
              <a:buFont typeface="Wingdings" panose="05000000000000000000" charset="0"/>
              <a:buChar char="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尝试执行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try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代码块中的代码，只有引发异常的代码才需要放到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try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语句中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50000"/>
              </a:lnSpc>
              <a:buFont typeface="Wingdings" panose="05000000000000000000" charset="0"/>
              <a:buChar char="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尽在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try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代码块成功执行的时候才需要执行的代码放到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else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代码块中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50000"/>
              </a:lnSpc>
              <a:buFont typeface="Wingdings" panose="05000000000000000000" charset="0"/>
              <a:buChar char="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except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代码块告诉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，如果它尝试运行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try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代码块中的代码时引发了指定的异常，该怎么办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通过预测可能发生错误的代码，可编写健壮的程序，即便面对无效数据或者缺少资源，也能继续运行，抵御无意的用户错误或恶意的攻击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546925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try-except-else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代码块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64225" y="4983480"/>
            <a:ext cx="6083935" cy="15036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56920" y="1221105"/>
            <a:ext cx="11118850" cy="2369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使用文件时，一种常见的问题是找不到要打开的文件：要查找的文件可能在其他地方、文件名可能不正确或者这个文件根本不存在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对于这种情形，可使用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try-except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代码块以直观的方式进行处理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异常触发时，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找到与该异常匹配的代码块，并运行其中的代码。最终的结果是显示一条友好的错误信息，而不是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traceback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551434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处理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FileNotFoundError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12990" y="4953635"/>
            <a:ext cx="4463415" cy="70675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$ py file_not_found.py 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Sorry, the file alice.txt doesn't exist.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590" y="4126230"/>
            <a:ext cx="5929630" cy="2362200"/>
          </a:xfrm>
          <a:prstGeom prst="rect">
            <a:avLst/>
          </a:prstGeom>
        </p:spPr>
      </p:pic>
      <p:sp>
        <p:nvSpPr>
          <p:cNvPr id="7" name="燕尾形箭头 6"/>
          <p:cNvSpPr/>
          <p:nvPr/>
        </p:nvSpPr>
        <p:spPr>
          <a:xfrm>
            <a:off x="6927850" y="514159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44905" y="5097780"/>
            <a:ext cx="5694680" cy="13906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07035" y="1406525"/>
            <a:ext cx="3976370" cy="5139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并非每次捕获到异常都要告诉用户，有时候希望程序发生异常时一声不吭，就像什么也没有发生过一样继续运行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try-except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的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except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代码块中，使用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pass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语句告诉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什么都不做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的错误处理结构能够细致地控制与用户分享错误信息的程度，要分享多少信息由程序员就定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74332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失败时一声不吭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0245" y="1602740"/>
            <a:ext cx="7457440" cy="40455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5030" y="3283585"/>
            <a:ext cx="5130165" cy="3291205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56920" y="1278255"/>
            <a:ext cx="10729595" cy="1907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程序把用户提供的信息存储在列表和字典等数据结构中，用户关闭程序时，总要保存这些数据，可以使用模块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json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来存储数据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json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模块能够将简单的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数据结构存储到文件中，并在程序再次运行时加载该文件中的数据，还可以使用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json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程序之间分享数据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json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数据格式是一种通用数据格式，很轻便、易于学习和使用及在程序间分享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存储数据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6257925" y="476313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97915" y="3872865"/>
            <a:ext cx="3859530" cy="2711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7050405" y="3706495"/>
            <a:ext cx="4302760" cy="2172335"/>
            <a:chOff x="10551" y="5924"/>
            <a:chExt cx="6776" cy="3421"/>
          </a:xfrm>
        </p:grpSpPr>
        <p:sp>
          <p:nvSpPr>
            <p:cNvPr id="3" name="文本框 2"/>
            <p:cNvSpPr txBox="1"/>
            <p:nvPr/>
          </p:nvSpPr>
          <p:spPr>
            <a:xfrm>
              <a:off x="10551" y="8261"/>
              <a:ext cx="6776" cy="108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 anchor="t">
              <a:spAutoFit/>
            </a:bodyPr>
            <a:p>
              <a:pPr lvl="0" algn="l" fontAlgn="auto">
                <a:lnSpc>
                  <a:spcPct val="108000"/>
                </a:lnSpc>
              </a:pPr>
              <a:r>
                <a:rPr lang="zh-CN" altLang="en-US">
                  <a:solidFill>
                    <a:schemeClr val="bg1"/>
                  </a:solidFill>
                  <a:sym typeface="+mn-ea"/>
                </a:rPr>
                <a:t>$ python json_file.py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  <a:p>
              <a:pPr lvl="0" algn="l" fontAlgn="auto">
                <a:lnSpc>
                  <a:spcPct val="108000"/>
                </a:lnSpc>
              </a:pPr>
              <a:r>
                <a:rPr lang="zh-CN" altLang="en-US">
                  <a:solidFill>
                    <a:schemeClr val="bg1"/>
                  </a:solidFill>
                  <a:sym typeface="+mn-ea"/>
                </a:rPr>
                <a:t>[2, 3, 5, 7, 11, 13]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51" y="5924"/>
              <a:ext cx="6776" cy="2056"/>
            </a:xfrm>
            <a:prstGeom prst="rect">
              <a:avLst/>
            </a:prstGeom>
          </p:spPr>
        </p:pic>
      </p:grpSp>
      <p:sp>
        <p:nvSpPr>
          <p:cNvPr id="11" name="矩形 10"/>
          <p:cNvSpPr/>
          <p:nvPr/>
        </p:nvSpPr>
        <p:spPr>
          <a:xfrm>
            <a:off x="1097915" y="5219700"/>
            <a:ext cx="3859530" cy="2711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7440" y="6010910"/>
            <a:ext cx="3859530" cy="2711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餐桌, 室内, 就坐, 笔记本电脑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636" y="1280854"/>
            <a:ext cx="12192000" cy="4343657"/>
          </a:xfrm>
          <a:custGeom>
            <a:avLst/>
            <a:gdLst>
              <a:gd name="connsiteX0" fmla="*/ 0 w 12192000"/>
              <a:gd name="connsiteY0" fmla="*/ 0 h 3179629"/>
              <a:gd name="connsiteX1" fmla="*/ 12192000 w 12192000"/>
              <a:gd name="connsiteY1" fmla="*/ 0 h 3179629"/>
              <a:gd name="connsiteX2" fmla="*/ 12192000 w 12192000"/>
              <a:gd name="connsiteY2" fmla="*/ 3179629 h 3179629"/>
              <a:gd name="connsiteX3" fmla="*/ 0 w 12192000"/>
              <a:gd name="connsiteY3" fmla="*/ 3179629 h 317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79629">
                <a:moveTo>
                  <a:pt x="0" y="0"/>
                </a:moveTo>
                <a:lnTo>
                  <a:pt x="12192000" y="0"/>
                </a:lnTo>
                <a:lnTo>
                  <a:pt x="12192000" y="3179629"/>
                </a:lnTo>
                <a:lnTo>
                  <a:pt x="0" y="3179629"/>
                </a:lnTo>
                <a:close/>
              </a:path>
            </a:pathLst>
          </a:custGeom>
        </p:spPr>
      </p:pic>
      <p:sp>
        <p:nvSpPr>
          <p:cNvPr id="11" name="平行四边形 10"/>
          <p:cNvSpPr/>
          <p:nvPr/>
        </p:nvSpPr>
        <p:spPr>
          <a:xfrm>
            <a:off x="2286000" y="1280854"/>
            <a:ext cx="7620000" cy="4343658"/>
          </a:xfrm>
          <a:prstGeom prst="parallelogram">
            <a:avLst>
              <a:gd name="adj" fmla="val 43883"/>
            </a:avLst>
          </a:prstGeom>
          <a:solidFill>
            <a:srgbClr val="C00000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8"/>
          <p:cNvSpPr txBox="1"/>
          <p:nvPr/>
        </p:nvSpPr>
        <p:spPr>
          <a:xfrm flipH="1">
            <a:off x="4931838" y="3859392"/>
            <a:ext cx="26238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测试代码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099984" y="4782234"/>
            <a:ext cx="23273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001000" y="6390916"/>
            <a:ext cx="4191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72100" y="1955800"/>
            <a:ext cx="1743075" cy="1743075"/>
            <a:chOff x="8460" y="2112"/>
            <a:chExt cx="2745" cy="2745"/>
          </a:xfrm>
        </p:grpSpPr>
        <p:grpSp>
          <p:nvGrpSpPr>
            <p:cNvPr id="26" name="组合 25"/>
            <p:cNvGrpSpPr/>
            <p:nvPr/>
          </p:nvGrpSpPr>
          <p:grpSpPr>
            <a:xfrm>
              <a:off x="8460" y="2112"/>
              <a:ext cx="2745" cy="2745"/>
              <a:chOff x="2002721" y="1605930"/>
              <a:chExt cx="1332368" cy="1332368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2002721" y="1605930"/>
                <a:ext cx="1332368" cy="1332368"/>
                <a:chOff x="1236675" y="2423160"/>
                <a:chExt cx="1950720" cy="1950720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101600" dir="2700000" algn="tl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414428" y="2592937"/>
                  <a:ext cx="1595213" cy="161116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2251694" y="1854903"/>
                <a:ext cx="834422" cy="834422"/>
              </a:xfrm>
              <a:prstGeom prst="ellipse">
                <a:avLst/>
              </a:prstGeom>
              <a:ln>
                <a:noFill/>
              </a:ln>
              <a:effectLst>
                <a:innerShdw dist="1016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TextBox 28"/>
            <p:cNvSpPr txBox="1"/>
            <p:nvPr/>
          </p:nvSpPr>
          <p:spPr>
            <a:xfrm>
              <a:off x="8643" y="2575"/>
              <a:ext cx="2330" cy="1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4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10</a:t>
              </a:r>
              <a:endParaRPr lang="en-US" altLang="zh-CN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903210" y="5994400"/>
            <a:ext cx="3403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February 2020       By Axe Tang</a:t>
            </a:r>
            <a:endParaRPr lang="en-US" altLang="zh-CN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6745" y="337820"/>
            <a:ext cx="478853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Crash Course</a:t>
            </a:r>
            <a:endParaRPr lang="en-US" altLang="zh-CN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pyth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" y="99060"/>
            <a:ext cx="1507490" cy="113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24510" y="1099185"/>
            <a:ext cx="11544300" cy="5600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编写函数或类时，可以为其编写相应的测试代码。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通过测试，可确定代码面对各种输入都能够按照要求那样工作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在已有程序中添加新代码时，也要对其进行测试，确认他们不会破坏程序既有行为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程序员都会犯错，因此每个程序员都要经常测试代码，在用户发现问题前找到并解决他们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50000"/>
              </a:lnSpc>
              <a:buFont typeface="Wingdings" panose="05000000000000000000" charset="0"/>
              <a:buChar char="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单元测试用于核实函数功能没有问题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50000"/>
              </a:lnSpc>
              <a:buFont typeface="Wingdings" panose="05000000000000000000" charset="0"/>
              <a:buChar char="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测试用例是一组单元测试，这些单元测试一起核实函数在各种情形下的行为都符合要求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50000"/>
              </a:lnSpc>
              <a:buFont typeface="Wingdings" panose="05000000000000000000" charset="0"/>
              <a:buChar char="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全覆盖式测试用例包含一整套单元测试，覆盖了各种可能的函数使用方式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50000"/>
              </a:lnSpc>
              <a:buFont typeface="Wingdings" panose="05000000000000000000" charset="0"/>
              <a:buChar char="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标准库中的模块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unittest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提供了代码单元测试工具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526923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为什么要编写测试代码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003675"/>
            <a:ext cx="5287645" cy="2847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945" y="1258570"/>
            <a:ext cx="6818630" cy="557784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756852" y="392154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测试函数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18785" y="1760855"/>
            <a:ext cx="6411595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5287645" y="53340"/>
            <a:ext cx="6783070" cy="1168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assertEqual( )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断言方法：用来核实得到的结果是否与预期的结果一致，如果不一致就报错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unittest.main( )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让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运行这个文件中的测试，所有以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test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开头的方法都将自动运行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113665" y="1170940"/>
            <a:ext cx="5288280" cy="28308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被测函数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get_formatted_name_1( )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get_formatted_name_2( )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测试类：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NamesTestCase(unitest.TestCase)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测试函数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test_first_last_name_1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( )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test_first_middle_last_name_1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( )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test_first__last_name_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2( )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test_first_middle_last_name_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2( )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18785" y="3293110"/>
            <a:ext cx="6411595" cy="2108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518785" y="6546215"/>
            <a:ext cx="6411595" cy="2108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756852" y="392154"/>
            <a:ext cx="425196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测试函数运行结果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1849755" y="1321435"/>
            <a:ext cx="85661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四个测试执行，失败一个，其他三个测试成功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3675" y="1689735"/>
            <a:ext cx="9322435" cy="52197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1945" y="1232535"/>
            <a:ext cx="6619875" cy="55245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756852" y="392154"/>
            <a:ext cx="170878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测试类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01945" y="1731010"/>
            <a:ext cx="6411595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201295" y="1172845"/>
            <a:ext cx="4882515" cy="1445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import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导入被测试类和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unitest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模块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定义测试类和测试函数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使用断言进行运行结果判断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unittest.main()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执行测试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两个测试函数成功执行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01945" y="2647950"/>
            <a:ext cx="6411595" cy="4521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401945" y="4277995"/>
            <a:ext cx="6411595" cy="2108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" y="2780030"/>
            <a:ext cx="4881880" cy="397700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401945" y="5845175"/>
            <a:ext cx="6411595" cy="2108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401945" y="3793490"/>
            <a:ext cx="6411595" cy="2108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401945" y="6531610"/>
            <a:ext cx="6411595" cy="2108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347075" y="194310"/>
            <a:ext cx="3674110" cy="101473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000">
                <a:solidFill>
                  <a:schemeClr val="bg1"/>
                </a:solidFill>
              </a:rPr>
              <a:t>$ python test_survey.py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..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----------------------------------------------------------------------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Ran 2 tests in 0.000s</a:t>
            </a:r>
            <a:endParaRPr lang="zh-CN" altLang="en-US" sz="10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OK</a:t>
            </a:r>
            <a:endParaRPr lang="zh-CN" altLang="en-US" sz="1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3670" y="1209040"/>
            <a:ext cx="6791325" cy="553910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756852" y="392154"/>
            <a:ext cx="495617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测试类时使用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setUp()</a:t>
            </a:r>
            <a:endParaRPr lang="en-US" altLang="zh-CN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23535" y="2821940"/>
            <a:ext cx="6600825" cy="97091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279400" y="1223645"/>
            <a:ext cx="4779010" cy="5292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如果在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TestCase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类中定义了方法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setUp(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在执行测试时先执行它，再运行各个以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test_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开头的方法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这样在编写每个测试方法中都可使用在方法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setUp(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中创建的对象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示例：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setUp(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方法做了两件事情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00000"/>
              </a:lnSpc>
              <a:buFont typeface="Wingdings" panose="05000000000000000000" charset="0"/>
              <a:buChar char="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创建一个调查对象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my_survey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00000"/>
              </a:lnSpc>
              <a:buFont typeface="Wingdings" panose="05000000000000000000" charset="0"/>
              <a:buChar char="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创建一个答案列表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responses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setUp(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让测试方法的编写更容易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00000"/>
              </a:lnSpc>
              <a:buFont typeface="Wingdings" panose="05000000000000000000" charset="0"/>
              <a:buChar char="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可在方法中创建一系列实例并设置它们的属性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00000"/>
              </a:lnSpc>
              <a:buFont typeface="Wingdings" panose="05000000000000000000" charset="0"/>
              <a:buChar char="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在测试方法中直接使用这些实例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运行测试用例时每完成一个单元测试，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都打印一个字符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00000"/>
              </a:lnSpc>
              <a:buFont typeface="Wingdings" panose="05000000000000000000" charset="0"/>
              <a:buChar char="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测试通过时打印一个句点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00000"/>
              </a:lnSpc>
              <a:buFont typeface="Wingdings" panose="05000000000000000000" charset="0"/>
              <a:buChar char="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测试引发错误时打印一个E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00000"/>
              </a:lnSpc>
              <a:buFont typeface="Wingdings" panose="05000000000000000000" charset="0"/>
              <a:buChar char="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测试导致断言失败时打印一个F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23535" y="4445000"/>
            <a:ext cx="6600825" cy="2609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24170" y="5796915"/>
            <a:ext cx="6600825" cy="2609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5170" y="1570355"/>
            <a:ext cx="6588125" cy="4138295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635" y="1035050"/>
            <a:ext cx="6424295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50975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：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解释器中运行命令行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537019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运行第一个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Python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程序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834380" y="1035050"/>
            <a:ext cx="6588125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50975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：终端中运行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程序文件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225" y="1570355"/>
            <a:ext cx="6544945" cy="413893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67640" y="3919220"/>
            <a:ext cx="2547620" cy="800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097905" y="4528185"/>
            <a:ext cx="4538345" cy="3784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122670" y="3837305"/>
            <a:ext cx="4538345" cy="5734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415" y="5446395"/>
            <a:ext cx="9234805" cy="1266825"/>
          </a:xfrm>
          <a:prstGeom prst="rect">
            <a:avLst/>
          </a:prstGeom>
        </p:spPr>
      </p:pic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67640" y="5547995"/>
            <a:ext cx="2547620" cy="984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450975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VS Code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中打开程序文件查看内容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756852" y="392154"/>
            <a:ext cx="323469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各种断言方法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6" name="表格 5"/>
          <p:cNvGraphicFramePr/>
          <p:nvPr/>
        </p:nvGraphicFramePr>
        <p:xfrm>
          <a:off x="1828800" y="2095500"/>
          <a:ext cx="85344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00"/>
                <a:gridCol w="4267200"/>
              </a:tblGrid>
              <a:tr h="38100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unittest Module</a:t>
                      </a:r>
                      <a:r>
                        <a:rPr lang="zh-CN" altLang="en-US" sz="2400"/>
                        <a:t>中的常用的</a:t>
                      </a:r>
                      <a:r>
                        <a:rPr lang="en-US" altLang="zh-CN" sz="2400"/>
                        <a:t>6</a:t>
                      </a:r>
                      <a:r>
                        <a:rPr lang="zh-CN" altLang="en-US" sz="2400"/>
                        <a:t>个断言方法</a:t>
                      </a:r>
                      <a:endParaRPr lang="zh-CN" altLang="en-US" sz="2400"/>
                    </a:p>
                  </a:txBody>
                  <a:tcPr/>
                </a:tc>
                <a:tc hMerge="1"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方法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用途</a:t>
                      </a:r>
                      <a:endParaRPr lang="zh-CN" altLang="en-US" sz="2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assertEqual(a,b)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核实</a:t>
                      </a:r>
                      <a:r>
                        <a:rPr lang="en-US" altLang="zh-CN" sz="2400"/>
                        <a:t>a</a:t>
                      </a:r>
                      <a:r>
                        <a:rPr lang="zh-CN" altLang="en-US" sz="2400"/>
                        <a:t>等于</a:t>
                      </a:r>
                      <a:r>
                        <a:rPr lang="en-US" altLang="zh-CN" sz="2400"/>
                        <a:t>b</a:t>
                      </a:r>
                      <a:endParaRPr lang="en-US" altLang="zh-CN" sz="2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assertNotEqual(a,b)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核实</a:t>
                      </a:r>
                      <a:r>
                        <a:rPr lang="en-US" altLang="zh-CN" sz="2400"/>
                        <a:t>a</a:t>
                      </a:r>
                      <a:r>
                        <a:rPr lang="zh-CN" altLang="en-US" sz="2400"/>
                        <a:t>不等于</a:t>
                      </a:r>
                      <a:r>
                        <a:rPr lang="en-US" altLang="zh-CN" sz="2400"/>
                        <a:t>b</a:t>
                      </a:r>
                      <a:endParaRPr lang="en-US" altLang="zh-CN" sz="2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assertTrue(x)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核实</a:t>
                      </a:r>
                      <a:r>
                        <a:rPr lang="en-US" altLang="zh-CN" sz="2400"/>
                        <a:t>x</a:t>
                      </a:r>
                      <a:r>
                        <a:rPr lang="zh-CN" altLang="en-US" sz="2400"/>
                        <a:t>为</a:t>
                      </a:r>
                      <a:r>
                        <a:rPr lang="en-US" altLang="zh-CN" sz="2400"/>
                        <a:t>True</a:t>
                      </a:r>
                      <a:endParaRPr lang="en-US" altLang="zh-CN" sz="2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assertFalse(x)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核实</a:t>
                      </a:r>
                      <a:r>
                        <a:rPr lang="en-US" altLang="zh-CN" sz="2400"/>
                        <a:t>x</a:t>
                      </a:r>
                      <a:r>
                        <a:rPr lang="zh-CN" altLang="en-US" sz="2400"/>
                        <a:t>为</a:t>
                      </a:r>
                      <a:r>
                        <a:rPr lang="en-US" altLang="zh-CN" sz="2400"/>
                        <a:t>False</a:t>
                      </a:r>
                      <a:endParaRPr lang="en-US" altLang="zh-CN" sz="2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assertIn(item,list)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核实</a:t>
                      </a:r>
                      <a:r>
                        <a:rPr lang="en-US" altLang="zh-CN" sz="2400"/>
                        <a:t>item</a:t>
                      </a:r>
                      <a:r>
                        <a:rPr lang="zh-CN" altLang="en-US" sz="2400"/>
                        <a:t>在</a:t>
                      </a:r>
                      <a:r>
                        <a:rPr lang="en-US" altLang="zh-CN" sz="2400"/>
                        <a:t>list</a:t>
                      </a:r>
                      <a:r>
                        <a:rPr lang="zh-CN" altLang="en-US" sz="2400"/>
                        <a:t>中</a:t>
                      </a:r>
                      <a:endParaRPr lang="zh-CN" altLang="en-US" sz="2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assertNotIn(item,list)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核实</a:t>
                      </a:r>
                      <a:r>
                        <a:rPr lang="en-US" altLang="zh-CN" sz="2400"/>
                        <a:t>item</a:t>
                      </a:r>
                      <a:r>
                        <a:rPr lang="zh-CN" altLang="en-US" sz="2400"/>
                        <a:t>不在</a:t>
                      </a:r>
                      <a:r>
                        <a:rPr lang="en-US" altLang="zh-CN" sz="2400"/>
                        <a:t>list</a:t>
                      </a:r>
                      <a:r>
                        <a:rPr lang="zh-CN" altLang="en-US" sz="2400"/>
                        <a:t>中</a:t>
                      </a:r>
                      <a:endParaRPr lang="zh-CN" altLang="en-US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826000" y="613410"/>
            <a:ext cx="2540000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特殊关键字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Python 有 35 个关键字：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False      await      else       import     pass</a:t>
            </a:r>
            <a:endParaRPr lang="zh-CN" altLang="en-US"/>
          </a:p>
          <a:p>
            <a:r>
              <a:rPr lang="zh-CN" altLang="en-US"/>
              <a:t>None       break      except     in         raise</a:t>
            </a:r>
            <a:endParaRPr lang="zh-CN" altLang="en-US"/>
          </a:p>
          <a:p>
            <a:r>
              <a:rPr lang="zh-CN" altLang="en-US"/>
              <a:t>True       class      finally    is         return</a:t>
            </a:r>
            <a:endParaRPr lang="zh-CN" altLang="en-US"/>
          </a:p>
          <a:p>
            <a:r>
              <a:rPr lang="zh-CN" altLang="en-US"/>
              <a:t>and        continue   for        lambda     try</a:t>
            </a:r>
            <a:endParaRPr lang="zh-CN" altLang="en-US"/>
          </a:p>
          <a:p>
            <a:r>
              <a:rPr lang="zh-CN" altLang="en-US"/>
              <a:t>as         def        from       nonlocal   while</a:t>
            </a:r>
            <a:endParaRPr lang="zh-CN" altLang="en-US"/>
          </a:p>
          <a:p>
            <a:r>
              <a:rPr lang="zh-CN" altLang="en-US"/>
              <a:t>assert     del        global     not        with</a:t>
            </a:r>
            <a:endParaRPr lang="zh-CN" altLang="en-US"/>
          </a:p>
          <a:p>
            <a:r>
              <a:rPr lang="zh-CN" altLang="en-US"/>
              <a:t>async      elif       if         or         yield</a:t>
            </a:r>
            <a:endParaRPr lang="zh-CN" altLang="en-US"/>
          </a:p>
          <a:p>
            <a:r>
              <a:rPr lang="zh-CN" altLang="en-US"/>
              <a:t>自定义变量名不能与它们重复。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 descr="图片包含 餐桌, 室内, 就坐, 笔记本电脑&#10;&#10;已生成极高可信度的说明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61501"/>
            <a:ext cx="12192000" cy="3141938"/>
          </a:xfrm>
          <a:custGeom>
            <a:avLst/>
            <a:gdLst>
              <a:gd name="connsiteX0" fmla="*/ 0 w 12192000"/>
              <a:gd name="connsiteY0" fmla="*/ 0 h 3179629"/>
              <a:gd name="connsiteX1" fmla="*/ 12192000 w 12192000"/>
              <a:gd name="connsiteY1" fmla="*/ 0 h 3179629"/>
              <a:gd name="connsiteX2" fmla="*/ 12192000 w 12192000"/>
              <a:gd name="connsiteY2" fmla="*/ 3179629 h 3179629"/>
              <a:gd name="connsiteX3" fmla="*/ 0 w 12192000"/>
              <a:gd name="connsiteY3" fmla="*/ 3179629 h 317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79629">
                <a:moveTo>
                  <a:pt x="0" y="0"/>
                </a:moveTo>
                <a:lnTo>
                  <a:pt x="12192000" y="0"/>
                </a:lnTo>
                <a:lnTo>
                  <a:pt x="12192000" y="3179629"/>
                </a:lnTo>
                <a:lnTo>
                  <a:pt x="0" y="3179629"/>
                </a:lnTo>
                <a:close/>
              </a:path>
            </a:pathLst>
          </a:custGeom>
        </p:spPr>
      </p:pic>
      <p:sp>
        <p:nvSpPr>
          <p:cNvPr id="4" name="PA_平行四边形 3"/>
          <p:cNvSpPr/>
          <p:nvPr>
            <p:custDataLst>
              <p:tags r:id="rId3"/>
            </p:custDataLst>
          </p:nvPr>
        </p:nvSpPr>
        <p:spPr>
          <a:xfrm>
            <a:off x="0" y="361501"/>
            <a:ext cx="7620000" cy="3146390"/>
          </a:xfrm>
          <a:prstGeom prst="parallelogram">
            <a:avLst>
              <a:gd name="adj" fmla="val 43883"/>
            </a:avLst>
          </a:prstGeom>
          <a:solidFill>
            <a:srgbClr val="C00000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_平行四边形 4"/>
          <p:cNvSpPr/>
          <p:nvPr>
            <p:custDataLst>
              <p:tags r:id="rId4"/>
            </p:custDataLst>
          </p:nvPr>
        </p:nvSpPr>
        <p:spPr>
          <a:xfrm>
            <a:off x="8730047" y="393732"/>
            <a:ext cx="3352800" cy="3086516"/>
          </a:xfrm>
          <a:prstGeom prst="parallelogram">
            <a:avLst>
              <a:gd name="adj" fmla="val 45211"/>
            </a:avLst>
          </a:prstGeom>
          <a:solidFill>
            <a:srgbClr val="C00000">
              <a:alpha val="41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PA_直接连接符 23"/>
          <p:cNvCxnSpPr/>
          <p:nvPr>
            <p:custDataLst>
              <p:tags r:id="rId5"/>
            </p:custDataLst>
          </p:nvPr>
        </p:nvCxnSpPr>
        <p:spPr>
          <a:xfrm>
            <a:off x="0" y="221402"/>
            <a:ext cx="12192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PA_组合 17"/>
          <p:cNvGrpSpPr/>
          <p:nvPr>
            <p:custDataLst>
              <p:tags r:id="rId6"/>
            </p:custDataLst>
          </p:nvPr>
        </p:nvGrpSpPr>
        <p:grpSpPr>
          <a:xfrm>
            <a:off x="-257464" y="6335170"/>
            <a:ext cx="5848278" cy="398780"/>
            <a:chOff x="-171023" y="6484883"/>
            <a:chExt cx="5848278" cy="398780"/>
          </a:xfrm>
        </p:grpSpPr>
        <p:sp>
          <p:nvSpPr>
            <p:cNvPr id="30" name="PA_平行四边形 29"/>
            <p:cNvSpPr/>
            <p:nvPr>
              <p:custDataLst>
                <p:tags r:id="rId7"/>
              </p:custDataLst>
            </p:nvPr>
          </p:nvSpPr>
          <p:spPr>
            <a:xfrm>
              <a:off x="-171023" y="6490574"/>
              <a:ext cx="5848278" cy="367426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PA_矩形 30"/>
            <p:cNvSpPr/>
            <p:nvPr>
              <p:custDataLst>
                <p:tags r:id="rId8"/>
              </p:custDataLst>
            </p:nvPr>
          </p:nvSpPr>
          <p:spPr>
            <a:xfrm>
              <a:off x="1368536" y="6484883"/>
              <a:ext cx="197612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en-US" altLang="zh-CN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February, 2020</a:t>
              </a:r>
              <a:endPara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endParaRPr>
            </a:p>
          </p:txBody>
        </p:sp>
      </p:grpSp>
      <p:cxnSp>
        <p:nvCxnSpPr>
          <p:cNvPr id="33" name="PA_直接连接符 32"/>
          <p:cNvCxnSpPr/>
          <p:nvPr>
            <p:custDataLst>
              <p:tags r:id="rId9"/>
            </p:custDataLst>
          </p:nvPr>
        </p:nvCxnSpPr>
        <p:spPr>
          <a:xfrm>
            <a:off x="-86441" y="6136788"/>
            <a:ext cx="568317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635" y="3528060"/>
            <a:ext cx="12191365" cy="2646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nell Roundhand" panose="02000603080000090004" charset="0"/>
                <a:ea typeface="微软雅黑" panose="020B0503020204020204" pitchFamily="34" charset="-122"/>
                <a:cs typeface="Snell Roundhand" panose="02000603080000090004" charset="0"/>
              </a:rPr>
              <a:t>Thanks!</a:t>
            </a:r>
            <a:endParaRPr lang="en-US" altLang="zh-CN" sz="16600" b="1" dirty="0">
              <a:solidFill>
                <a:schemeClr val="tx1">
                  <a:lumMod val="85000"/>
                  <a:lumOff val="15000"/>
                </a:schemeClr>
              </a:solidFill>
              <a:latin typeface="Snell Roundhand" panose="02000603080000090004" charset="0"/>
              <a:ea typeface="微软雅黑" panose="020B0503020204020204" pitchFamily="34" charset="-122"/>
              <a:cs typeface="Snell Roundhand" panose="02000603080000090004" charset="0"/>
            </a:endParaRPr>
          </a:p>
        </p:txBody>
      </p:sp>
      <p:pic>
        <p:nvPicPr>
          <p:cNvPr id="10" name="图片 9" descr="python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20" y="360680"/>
            <a:ext cx="4361815" cy="32816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064263" y="1890395"/>
            <a:ext cx="5360887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0" dirty="0">
                <a:solidFill>
                  <a:srgbClr val="FFFF00"/>
                </a:solidFill>
                <a:effectLst>
                  <a:outerShdw blurRad="190500" dist="101600" dir="2700000" algn="tl" rotWithShape="0">
                    <a:prstClr val="black">
                      <a:alpha val="85000"/>
                    </a:prst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  <a:sym typeface="+mn-ea"/>
              </a:rPr>
              <a:t>Co</a:t>
            </a:r>
            <a:r>
              <a:rPr lang="en-US" altLang="zh-CN" sz="8000" dirty="0">
                <a:solidFill>
                  <a:schemeClr val="bg1"/>
                </a:solidFill>
                <a:effectLst>
                  <a:outerShdw blurRad="190500" dist="101600" dir="2700000" algn="tl" rotWithShape="0">
                    <a:prstClr val="black">
                      <a:alpha val="85000"/>
                    </a:prst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rPr>
              <a:t>urse</a:t>
            </a:r>
            <a:endParaRPr lang="en-US" altLang="zh-CN" sz="8000" dirty="0">
              <a:solidFill>
                <a:schemeClr val="bg1"/>
              </a:solidFill>
              <a:effectLst>
                <a:outerShdw blurRad="190500" dist="101600" dir="2700000" algn="tl" rotWithShape="0">
                  <a:prstClr val="black">
                    <a:alpha val="85000"/>
                  </a:prstClr>
                </a:outerShdw>
              </a:effectLst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4267" y="1890395"/>
            <a:ext cx="3662858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0" dirty="0">
                <a:solidFill>
                  <a:srgbClr val="FFFF00"/>
                </a:solidFill>
                <a:effectLst>
                  <a:outerShdw blurRad="190500" dist="101600" dir="2700000" algn="tl" rotWithShape="0">
                    <a:prstClr val="black">
                      <a:alpha val="85000"/>
                    </a:prst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rPr>
              <a:t>Cr</a:t>
            </a:r>
            <a:r>
              <a:rPr lang="en-US" altLang="zh-CN" sz="8000" dirty="0">
                <a:solidFill>
                  <a:schemeClr val="bg1"/>
                </a:solidFill>
                <a:effectLst>
                  <a:outerShdw blurRad="190500" dist="101600" dir="2700000" algn="tl" rotWithShape="0">
                    <a:prstClr val="black">
                      <a:alpha val="85000"/>
                    </a:prst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rPr>
              <a:t>ash</a:t>
            </a:r>
            <a:endParaRPr lang="en-US" altLang="zh-CN" sz="8000" dirty="0">
              <a:solidFill>
                <a:schemeClr val="bg1"/>
              </a:solidFill>
              <a:effectLst>
                <a:outerShdw blurRad="190500" dist="101600" dir="2700000" algn="tl" rotWithShape="0">
                  <a:prstClr val="black">
                    <a:alpha val="85000"/>
                  </a:prstClr>
                </a:outerShdw>
              </a:effectLst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 descr="图片包含 纵横字谜, 文字&#10;&#10;描述已自动生成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10825480" y="4168140"/>
            <a:ext cx="1366520" cy="1366520"/>
          </a:xfrm>
          <a:prstGeom prst="rect">
            <a:avLst/>
          </a:prstGeom>
        </p:spPr>
      </p:pic>
      <p:grpSp>
        <p:nvGrpSpPr>
          <p:cNvPr id="7" name="PA_组合 14"/>
          <p:cNvGrpSpPr/>
          <p:nvPr>
            <p:custDataLst>
              <p:tags r:id="rId12"/>
            </p:custDataLst>
          </p:nvPr>
        </p:nvGrpSpPr>
        <p:grpSpPr>
          <a:xfrm>
            <a:off x="5838109" y="6136788"/>
            <a:ext cx="6724650" cy="571499"/>
            <a:chOff x="5924550" y="6286501"/>
            <a:chExt cx="6724650" cy="571499"/>
          </a:xfrm>
        </p:grpSpPr>
        <p:sp>
          <p:nvSpPr>
            <p:cNvPr id="8" name="PA_平行四边形 12"/>
            <p:cNvSpPr/>
            <p:nvPr>
              <p:custDataLst>
                <p:tags r:id="rId13"/>
              </p:custDataLst>
            </p:nvPr>
          </p:nvSpPr>
          <p:spPr>
            <a:xfrm>
              <a:off x="5924550" y="6286501"/>
              <a:ext cx="6724650" cy="571499"/>
            </a:xfrm>
            <a:prstGeom prst="parallelogram">
              <a:avLst>
                <a:gd name="adj" fmla="val 40192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PA_矩形 10"/>
            <p:cNvSpPr/>
            <p:nvPr>
              <p:custDataLst>
                <p:tags r:id="rId14"/>
              </p:custDataLst>
            </p:nvPr>
          </p:nvSpPr>
          <p:spPr>
            <a:xfrm>
              <a:off x="6141085" y="6330951"/>
              <a:ext cx="1785620" cy="46037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abic Typesetting" panose="03020402040406030203" pitchFamily="66" charset="-78"/>
                </a:rPr>
                <a:t>Axe Tang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abic Typesetting" panose="03020402040406030203" pitchFamily="66" charset="-78"/>
              </a:endParaRPr>
            </a:p>
          </p:txBody>
        </p:sp>
      </p:grpSp>
      <p:sp>
        <p:nvSpPr>
          <p:cNvPr id="12" name="PA_矩形 10"/>
          <p:cNvSpPr/>
          <p:nvPr>
            <p:custDataLst>
              <p:tags r:id="rId15"/>
            </p:custDataLst>
          </p:nvPr>
        </p:nvSpPr>
        <p:spPr>
          <a:xfrm>
            <a:off x="8166735" y="6226810"/>
            <a:ext cx="391668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r"/>
            <a:r>
              <a:rPr lang="en-US" altLang="zh-CN" sz="2000" dirty="0">
                <a:solidFill>
                  <a:schemeClr val="bg1"/>
                </a:solidFill>
                <a:latin typeface="Chalkduster" panose="03050602040202020205" charset="0"/>
                <a:ea typeface="微软雅黑" panose="020B0503020204020204" pitchFamily="34" charset="-122"/>
                <a:cs typeface="Chalkduster" panose="03050602040202020205" charset="0"/>
              </a:rPr>
              <a:t>Email: </a:t>
            </a:r>
            <a:r>
              <a:rPr lang="en-US" altLang="zh-CN" sz="2000" dirty="0">
                <a:solidFill>
                  <a:schemeClr val="bg1"/>
                </a:solidFill>
                <a:latin typeface="Chalkduster" panose="03050602040202020205" charset="0"/>
                <a:ea typeface="微软雅黑" panose="020B0503020204020204" pitchFamily="34" charset="-122"/>
                <a:cs typeface="Chalkduster" panose="03050602040202020205" charset="0"/>
                <a:hlinkClick r:id="rId16"/>
              </a:rPr>
              <a:t>axetang@163.com</a:t>
            </a:r>
            <a:endParaRPr lang="en-US" altLang="zh-CN" sz="2000" dirty="0">
              <a:solidFill>
                <a:schemeClr val="bg1"/>
              </a:solidFill>
              <a:latin typeface="Chalkduster" panose="03050602040202020205" charset="0"/>
              <a:ea typeface="微软雅黑" panose="020B0503020204020204" pitchFamily="34" charset="-122"/>
              <a:cs typeface="Chalkduster" panose="03050602040202020205" charset="0"/>
              <a:hlinkClick r:id="rId16"/>
            </a:endParaRP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56920" y="1322070"/>
            <a:ext cx="8947785" cy="27190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参考资料：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Wingdings" panose="05000000000000000000" charset="0"/>
              <a:buChar char="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  <a:hlinkClick r:id="rId1" action="ppaction://hlinkfile"/>
              </a:rPr>
              <a:t>《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  <a:hlinkClick r:id="rId1" action="ppaction://hlinkfile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  <a:hlinkClick r:id="rId1" action="ppaction://hlinkfile"/>
              </a:rPr>
              <a:t>编程从入门到实践》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Wingdings" panose="05000000000000000000" charset="0"/>
              <a:buChar char="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  <a:hlinkClick r:id="rId2" action="ppaction://hlinkfile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  <a:hlinkClick r:id="rId2" action="ppaction://hlinkfile"/>
              </a:rPr>
              <a:t>入门教程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源代码：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Wingdings" panose="05000000000000000000" charset="0"/>
              <a:buChar char="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  <a:hlinkClick r:id="rId3" action="ppaction://hlinkfile"/>
              </a:rPr>
              <a:t>https://github.com/axetang/lucas/tree/master/LucasPythonCourse/CrashCourse</a:t>
            </a:r>
            <a:endParaRPr lang="en-US" altLang="zh-CN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120015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附录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餐桌, 室内, 就坐, 笔记本电脑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636" y="1280854"/>
            <a:ext cx="12192000" cy="4343657"/>
          </a:xfrm>
          <a:custGeom>
            <a:avLst/>
            <a:gdLst>
              <a:gd name="connsiteX0" fmla="*/ 0 w 12192000"/>
              <a:gd name="connsiteY0" fmla="*/ 0 h 3179629"/>
              <a:gd name="connsiteX1" fmla="*/ 12192000 w 12192000"/>
              <a:gd name="connsiteY1" fmla="*/ 0 h 3179629"/>
              <a:gd name="connsiteX2" fmla="*/ 12192000 w 12192000"/>
              <a:gd name="connsiteY2" fmla="*/ 3179629 h 3179629"/>
              <a:gd name="connsiteX3" fmla="*/ 0 w 12192000"/>
              <a:gd name="connsiteY3" fmla="*/ 3179629 h 317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79629">
                <a:moveTo>
                  <a:pt x="0" y="0"/>
                </a:moveTo>
                <a:lnTo>
                  <a:pt x="12192000" y="0"/>
                </a:lnTo>
                <a:lnTo>
                  <a:pt x="12192000" y="3179629"/>
                </a:lnTo>
                <a:lnTo>
                  <a:pt x="0" y="3179629"/>
                </a:lnTo>
                <a:close/>
              </a:path>
            </a:pathLst>
          </a:custGeom>
        </p:spPr>
      </p:pic>
      <p:sp>
        <p:nvSpPr>
          <p:cNvPr id="11" name="平行四边形 10"/>
          <p:cNvSpPr/>
          <p:nvPr/>
        </p:nvSpPr>
        <p:spPr>
          <a:xfrm>
            <a:off x="2286000" y="1280854"/>
            <a:ext cx="7620000" cy="4343658"/>
          </a:xfrm>
          <a:prstGeom prst="parallelogram">
            <a:avLst>
              <a:gd name="adj" fmla="val 43883"/>
            </a:avLst>
          </a:prstGeom>
          <a:solidFill>
            <a:srgbClr val="C00000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8"/>
          <p:cNvSpPr txBox="1"/>
          <p:nvPr/>
        </p:nvSpPr>
        <p:spPr>
          <a:xfrm flipH="1">
            <a:off x="3406250" y="3859392"/>
            <a:ext cx="567499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变量和简单数据类型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099984" y="4782234"/>
            <a:ext cx="23273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001000" y="6390916"/>
            <a:ext cx="4191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72100" y="1955800"/>
            <a:ext cx="1743075" cy="1743075"/>
            <a:chOff x="8460" y="2112"/>
            <a:chExt cx="2745" cy="2745"/>
          </a:xfrm>
        </p:grpSpPr>
        <p:grpSp>
          <p:nvGrpSpPr>
            <p:cNvPr id="26" name="组合 25"/>
            <p:cNvGrpSpPr/>
            <p:nvPr/>
          </p:nvGrpSpPr>
          <p:grpSpPr>
            <a:xfrm>
              <a:off x="8460" y="2112"/>
              <a:ext cx="2745" cy="2745"/>
              <a:chOff x="2002721" y="1605930"/>
              <a:chExt cx="1332368" cy="1332368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2002721" y="1605930"/>
                <a:ext cx="1332368" cy="1332368"/>
                <a:chOff x="1236675" y="2423160"/>
                <a:chExt cx="1950720" cy="1950720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101600" dir="2700000" algn="tl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414428" y="2592937"/>
                  <a:ext cx="1595213" cy="161116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2251694" y="1854903"/>
                <a:ext cx="834422" cy="834422"/>
              </a:xfrm>
              <a:prstGeom prst="ellipse">
                <a:avLst/>
              </a:prstGeom>
              <a:ln>
                <a:noFill/>
              </a:ln>
              <a:effectLst>
                <a:innerShdw dist="1016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TextBox 28"/>
            <p:cNvSpPr txBox="1"/>
            <p:nvPr/>
          </p:nvSpPr>
          <p:spPr>
            <a:xfrm>
              <a:off x="8666" y="2575"/>
              <a:ext cx="2330" cy="1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4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01</a:t>
              </a:r>
              <a:endParaRPr lang="en-US" altLang="zh-CN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903210" y="5994400"/>
            <a:ext cx="3403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February 2020       By Axe Tang</a:t>
            </a:r>
            <a:endParaRPr lang="en-US" altLang="zh-CN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6745" y="337820"/>
            <a:ext cx="478853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Crash Course</a:t>
            </a:r>
            <a:endParaRPr lang="en-US" altLang="zh-CN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pyth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" y="99060"/>
            <a:ext cx="1507490" cy="113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2825" y="1304925"/>
            <a:ext cx="8916035" cy="5219700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313690" y="1334135"/>
            <a:ext cx="3545840" cy="4677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defTabSz="1450975">
              <a:lnSpc>
                <a:spcPct val="150000"/>
              </a:lnSpc>
              <a:buFont typeface="Arial" panose="020B0604020202090204" pitchFamily="34" charset="0"/>
              <a:buNone/>
              <a:defRPr/>
            </a:pP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message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是一个变量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可以给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message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进行各种赋值操作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print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函数用于显示变量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message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的当前值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可以将这一串程序存储在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message.py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文件中，使用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命令在终端中执行，结果相同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初识变量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11295" y="2881630"/>
            <a:ext cx="4521200" cy="26530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756852" y="392154"/>
            <a:ext cx="425196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zh-CN" altLang="en-US" sz="4000" b="1" dirty="0">
                <a:cs typeface="+mn-ea"/>
                <a:sym typeface="+mn-lt"/>
              </a:rPr>
              <a:t>变量的命名和使用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60" name="等腰三角形 59"/>
          <p:cNvSpPr/>
          <p:nvPr/>
        </p:nvSpPr>
        <p:spPr>
          <a:xfrm rot="16200000" flipV="1">
            <a:off x="-92075" y="482600"/>
            <a:ext cx="708025" cy="52451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2" name="组合 101"/>
          <p:cNvGrpSpPr/>
          <p:nvPr/>
        </p:nvGrpSpPr>
        <p:grpSpPr>
          <a:xfrm>
            <a:off x="958957" y="1394137"/>
            <a:ext cx="10296938" cy="3272828"/>
            <a:chOff x="943717" y="1211257"/>
            <a:chExt cx="10296938" cy="3272828"/>
          </a:xfrm>
        </p:grpSpPr>
        <p:grpSp>
          <p:nvGrpSpPr>
            <p:cNvPr id="103" name="21cd2846-cdbd-4f8f-a21a-7355b98fdcf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943717" y="3208758"/>
              <a:ext cx="10296938" cy="1275327"/>
              <a:chOff x="711509" y="3015373"/>
              <a:chExt cx="10761354" cy="1332847"/>
            </a:xfrm>
          </p:grpSpPr>
          <p:sp>
            <p:nvSpPr>
              <p:cNvPr id="104" name="iŝḷíďé"/>
              <p:cNvSpPr/>
              <p:nvPr/>
            </p:nvSpPr>
            <p:spPr bwMode="auto">
              <a:xfrm>
                <a:off x="711509" y="3208322"/>
                <a:ext cx="1534583" cy="855132"/>
              </a:xfrm>
              <a:custGeom>
                <a:avLst/>
                <a:gdLst>
                  <a:gd name="T0" fmla="*/ 0 w 725"/>
                  <a:gd name="T1" fmla="*/ 0 h 404"/>
                  <a:gd name="T2" fmla="*/ 0 w 725"/>
                  <a:gd name="T3" fmla="*/ 404 h 404"/>
                  <a:gd name="T4" fmla="*/ 725 w 725"/>
                  <a:gd name="T5" fmla="*/ 404 h 404"/>
                  <a:gd name="T6" fmla="*/ 324 w 725"/>
                  <a:gd name="T7" fmla="*/ 0 h 404"/>
                  <a:gd name="T8" fmla="*/ 0 w 725"/>
                  <a:gd name="T9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5" h="404">
                    <a:moveTo>
                      <a:pt x="0" y="0"/>
                    </a:moveTo>
                    <a:lnTo>
                      <a:pt x="0" y="404"/>
                    </a:lnTo>
                    <a:lnTo>
                      <a:pt x="725" y="404"/>
                    </a:lnTo>
                    <a:lnTo>
                      <a:pt x="3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+mn-cs"/>
                </a:endParaRPr>
              </a:p>
            </p:txBody>
          </p:sp>
          <p:sp>
            <p:nvSpPr>
              <p:cNvPr id="105" name="iŝļídè"/>
              <p:cNvSpPr/>
              <p:nvPr/>
            </p:nvSpPr>
            <p:spPr bwMode="auto">
              <a:xfrm>
                <a:off x="2069739" y="3208321"/>
                <a:ext cx="1699684" cy="855132"/>
              </a:xfrm>
              <a:custGeom>
                <a:avLst/>
                <a:gdLst>
                  <a:gd name="T0" fmla="*/ 663 w 803"/>
                  <a:gd name="T1" fmla="*/ 0 h 404"/>
                  <a:gd name="T2" fmla="*/ 401 w 803"/>
                  <a:gd name="T3" fmla="*/ 262 h 404"/>
                  <a:gd name="T4" fmla="*/ 141 w 803"/>
                  <a:gd name="T5" fmla="*/ 0 h 404"/>
                  <a:gd name="T6" fmla="*/ 0 w 803"/>
                  <a:gd name="T7" fmla="*/ 0 h 404"/>
                  <a:gd name="T8" fmla="*/ 401 w 803"/>
                  <a:gd name="T9" fmla="*/ 404 h 404"/>
                  <a:gd name="T10" fmla="*/ 803 w 803"/>
                  <a:gd name="T11" fmla="*/ 0 h 404"/>
                  <a:gd name="T12" fmla="*/ 663 w 803"/>
                  <a:gd name="T13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3" h="404">
                    <a:moveTo>
                      <a:pt x="663" y="0"/>
                    </a:moveTo>
                    <a:lnTo>
                      <a:pt x="401" y="262"/>
                    </a:lnTo>
                    <a:lnTo>
                      <a:pt x="141" y="0"/>
                    </a:lnTo>
                    <a:lnTo>
                      <a:pt x="0" y="0"/>
                    </a:lnTo>
                    <a:lnTo>
                      <a:pt x="401" y="404"/>
                    </a:lnTo>
                    <a:lnTo>
                      <a:pt x="803" y="0"/>
                    </a:lnTo>
                    <a:lnTo>
                      <a:pt x="6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+mn-cs"/>
                </a:endParaRPr>
              </a:p>
            </p:txBody>
          </p:sp>
          <p:sp>
            <p:nvSpPr>
              <p:cNvPr id="106" name="íSḷiḓé"/>
              <p:cNvSpPr txBox="1"/>
              <p:nvPr/>
            </p:nvSpPr>
            <p:spPr>
              <a:xfrm>
                <a:off x="2593996" y="3015373"/>
                <a:ext cx="639919" cy="584775"/>
              </a:xfrm>
              <a:prstGeom prst="rect">
                <a:avLst/>
              </a:prstGeom>
              <a:noFill/>
              <a:effectLst/>
            </p:spPr>
            <p:txBody>
              <a:bodyPr wrap="none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ru-RU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1508E"/>
                    </a:solidFill>
                    <a:effectLst/>
                    <a:uLnTx/>
                    <a:uFillTx/>
                    <a:latin typeface="宋体-简" panose="02010800040101010101" charset="-122"/>
                    <a:ea typeface="宋体-简" panose="02010800040101010101" charset="-122"/>
                    <a:cs typeface="+mn-cs"/>
                  </a:rPr>
                  <a:t>01</a:t>
                </a:r>
                <a:endParaRPr kumimoji="0" lang="ru-RU" sz="2000" b="0" i="0" u="none" strike="noStrike" kern="1200" cap="none" spc="0" normalizeH="0" baseline="0" noProof="0">
                  <a:ln>
                    <a:noFill/>
                  </a:ln>
                  <a:solidFill>
                    <a:srgbClr val="01508E"/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+mn-cs"/>
                </a:endParaRPr>
              </a:p>
            </p:txBody>
          </p:sp>
          <p:sp>
            <p:nvSpPr>
              <p:cNvPr id="107" name="îSlïḍe"/>
              <p:cNvSpPr/>
              <p:nvPr/>
            </p:nvSpPr>
            <p:spPr bwMode="auto">
              <a:xfrm>
                <a:off x="5116401" y="3208321"/>
                <a:ext cx="1699684" cy="855132"/>
              </a:xfrm>
              <a:custGeom>
                <a:avLst/>
                <a:gdLst>
                  <a:gd name="T0" fmla="*/ 662 w 803"/>
                  <a:gd name="T1" fmla="*/ 0 h 404"/>
                  <a:gd name="T2" fmla="*/ 401 w 803"/>
                  <a:gd name="T3" fmla="*/ 262 h 404"/>
                  <a:gd name="T4" fmla="*/ 140 w 803"/>
                  <a:gd name="T5" fmla="*/ 0 h 404"/>
                  <a:gd name="T6" fmla="*/ 0 w 803"/>
                  <a:gd name="T7" fmla="*/ 0 h 404"/>
                  <a:gd name="T8" fmla="*/ 401 w 803"/>
                  <a:gd name="T9" fmla="*/ 404 h 404"/>
                  <a:gd name="T10" fmla="*/ 803 w 803"/>
                  <a:gd name="T11" fmla="*/ 0 h 404"/>
                  <a:gd name="T12" fmla="*/ 662 w 803"/>
                  <a:gd name="T13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3" h="404">
                    <a:moveTo>
                      <a:pt x="662" y="0"/>
                    </a:moveTo>
                    <a:lnTo>
                      <a:pt x="401" y="262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401" y="404"/>
                    </a:lnTo>
                    <a:lnTo>
                      <a:pt x="803" y="0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+mn-cs"/>
                </a:endParaRPr>
              </a:p>
            </p:txBody>
          </p:sp>
          <p:sp>
            <p:nvSpPr>
              <p:cNvPr id="108" name="išḻiḍê"/>
              <p:cNvSpPr txBox="1"/>
              <p:nvPr/>
            </p:nvSpPr>
            <p:spPr>
              <a:xfrm>
                <a:off x="5643252" y="3015373"/>
                <a:ext cx="639919" cy="584775"/>
              </a:xfrm>
              <a:prstGeom prst="rect">
                <a:avLst/>
              </a:prstGeom>
              <a:noFill/>
              <a:effectLst/>
            </p:spPr>
            <p:txBody>
              <a:bodyPr wrap="none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ru-RU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1508E"/>
                    </a:solidFill>
                    <a:effectLst/>
                    <a:uLnTx/>
                    <a:uFillTx/>
                    <a:latin typeface="宋体-简" panose="02010800040101010101" charset="-122"/>
                    <a:ea typeface="宋体-简" panose="02010800040101010101" charset="-122"/>
                    <a:cs typeface="+mn-cs"/>
                  </a:rPr>
                  <a:t>03</a:t>
                </a:r>
                <a:endParaRPr kumimoji="0" lang="ru-RU" sz="2000" b="0" i="0" u="none" strike="noStrike" kern="1200" cap="none" spc="0" normalizeH="0" baseline="0" noProof="0">
                  <a:ln>
                    <a:noFill/>
                  </a:ln>
                  <a:solidFill>
                    <a:srgbClr val="01508E"/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+mn-cs"/>
                </a:endParaRPr>
              </a:p>
            </p:txBody>
          </p:sp>
          <p:sp>
            <p:nvSpPr>
              <p:cNvPr id="109" name="iṧḷíḑe"/>
              <p:cNvSpPr/>
              <p:nvPr/>
            </p:nvSpPr>
            <p:spPr bwMode="auto">
              <a:xfrm>
                <a:off x="8163063" y="3208321"/>
                <a:ext cx="1699684" cy="855132"/>
              </a:xfrm>
              <a:custGeom>
                <a:avLst/>
                <a:gdLst>
                  <a:gd name="T0" fmla="*/ 662 w 803"/>
                  <a:gd name="T1" fmla="*/ 0 h 404"/>
                  <a:gd name="T2" fmla="*/ 401 w 803"/>
                  <a:gd name="T3" fmla="*/ 262 h 404"/>
                  <a:gd name="T4" fmla="*/ 140 w 803"/>
                  <a:gd name="T5" fmla="*/ 0 h 404"/>
                  <a:gd name="T6" fmla="*/ 0 w 803"/>
                  <a:gd name="T7" fmla="*/ 0 h 404"/>
                  <a:gd name="T8" fmla="*/ 401 w 803"/>
                  <a:gd name="T9" fmla="*/ 404 h 404"/>
                  <a:gd name="T10" fmla="*/ 803 w 803"/>
                  <a:gd name="T11" fmla="*/ 0 h 404"/>
                  <a:gd name="T12" fmla="*/ 662 w 803"/>
                  <a:gd name="T13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3" h="404">
                    <a:moveTo>
                      <a:pt x="662" y="0"/>
                    </a:moveTo>
                    <a:lnTo>
                      <a:pt x="401" y="262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401" y="404"/>
                    </a:lnTo>
                    <a:lnTo>
                      <a:pt x="803" y="0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+mn-cs"/>
                </a:endParaRPr>
              </a:p>
            </p:txBody>
          </p:sp>
          <p:sp>
            <p:nvSpPr>
              <p:cNvPr id="110" name="iś1ïḓe"/>
              <p:cNvSpPr txBox="1"/>
              <p:nvPr/>
            </p:nvSpPr>
            <p:spPr>
              <a:xfrm>
                <a:off x="8682436" y="3015373"/>
                <a:ext cx="639919" cy="584775"/>
              </a:xfrm>
              <a:prstGeom prst="rect">
                <a:avLst/>
              </a:prstGeom>
              <a:noFill/>
              <a:effectLst/>
            </p:spPr>
            <p:txBody>
              <a:bodyPr wrap="none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ru-RU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1508E"/>
                    </a:solidFill>
                    <a:effectLst/>
                    <a:uLnTx/>
                    <a:uFillTx/>
                    <a:latin typeface="宋体-简" panose="02010800040101010101" charset="-122"/>
                    <a:ea typeface="宋体-简" panose="02010800040101010101" charset="-122"/>
                    <a:cs typeface="+mn-cs"/>
                  </a:rPr>
                  <a:t>05</a:t>
                </a:r>
                <a:endParaRPr kumimoji="0" lang="ru-RU" sz="2000" b="0" i="0" u="none" strike="noStrike" kern="1200" cap="none" spc="0" normalizeH="0" baseline="0" noProof="0">
                  <a:ln>
                    <a:noFill/>
                  </a:ln>
                  <a:solidFill>
                    <a:srgbClr val="01508E"/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+mn-cs"/>
                </a:endParaRPr>
              </a:p>
            </p:txBody>
          </p:sp>
          <p:sp>
            <p:nvSpPr>
              <p:cNvPr id="114" name="ïṡļiḓè"/>
              <p:cNvSpPr/>
              <p:nvPr/>
            </p:nvSpPr>
            <p:spPr bwMode="auto">
              <a:xfrm>
                <a:off x="3593070" y="3208323"/>
                <a:ext cx="1699684" cy="855132"/>
              </a:xfrm>
              <a:custGeom>
                <a:avLst/>
                <a:gdLst>
                  <a:gd name="T0" fmla="*/ 141 w 803"/>
                  <a:gd name="T1" fmla="*/ 404 h 404"/>
                  <a:gd name="T2" fmla="*/ 402 w 803"/>
                  <a:gd name="T3" fmla="*/ 141 h 404"/>
                  <a:gd name="T4" fmla="*/ 663 w 803"/>
                  <a:gd name="T5" fmla="*/ 404 h 404"/>
                  <a:gd name="T6" fmla="*/ 803 w 803"/>
                  <a:gd name="T7" fmla="*/ 404 h 404"/>
                  <a:gd name="T8" fmla="*/ 402 w 803"/>
                  <a:gd name="T9" fmla="*/ 0 h 404"/>
                  <a:gd name="T10" fmla="*/ 0 w 803"/>
                  <a:gd name="T11" fmla="*/ 404 h 404"/>
                  <a:gd name="T12" fmla="*/ 141 w 803"/>
                  <a:gd name="T13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3" h="404">
                    <a:moveTo>
                      <a:pt x="141" y="404"/>
                    </a:moveTo>
                    <a:lnTo>
                      <a:pt x="402" y="141"/>
                    </a:lnTo>
                    <a:lnTo>
                      <a:pt x="663" y="404"/>
                    </a:lnTo>
                    <a:lnTo>
                      <a:pt x="803" y="404"/>
                    </a:lnTo>
                    <a:lnTo>
                      <a:pt x="402" y="0"/>
                    </a:lnTo>
                    <a:lnTo>
                      <a:pt x="0" y="404"/>
                    </a:lnTo>
                    <a:lnTo>
                      <a:pt x="141" y="4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+mn-cs"/>
                </a:endParaRPr>
              </a:p>
            </p:txBody>
          </p:sp>
          <p:sp>
            <p:nvSpPr>
              <p:cNvPr id="115" name="iSḻiḓê"/>
              <p:cNvSpPr txBox="1"/>
              <p:nvPr/>
            </p:nvSpPr>
            <p:spPr>
              <a:xfrm>
                <a:off x="4133430" y="3763445"/>
                <a:ext cx="639919" cy="584775"/>
              </a:xfrm>
              <a:prstGeom prst="rect">
                <a:avLst/>
              </a:prstGeom>
              <a:noFill/>
              <a:effectLst/>
            </p:spPr>
            <p:txBody>
              <a:bodyPr wrap="none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ru-RU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D60011"/>
                    </a:solidFill>
                    <a:effectLst/>
                    <a:uLnTx/>
                    <a:uFillTx/>
                    <a:latin typeface="宋体-简" panose="02010800040101010101" charset="-122"/>
                    <a:ea typeface="宋体-简" panose="02010800040101010101" charset="-122"/>
                    <a:cs typeface="+mn-cs"/>
                  </a:rPr>
                  <a:t>02</a:t>
                </a:r>
                <a:endParaRPr kumimoji="0" lang="ru-RU" sz="2000" b="0" i="0" u="none" strike="noStrike" kern="1200" cap="none" spc="0" normalizeH="0" baseline="0" noProof="0">
                  <a:ln>
                    <a:noFill/>
                  </a:ln>
                  <a:solidFill>
                    <a:srgbClr val="D60011"/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+mn-cs"/>
                </a:endParaRPr>
              </a:p>
            </p:txBody>
          </p:sp>
          <p:sp>
            <p:nvSpPr>
              <p:cNvPr id="116" name="iṡ1iḍê"/>
              <p:cNvSpPr/>
              <p:nvPr/>
            </p:nvSpPr>
            <p:spPr bwMode="auto">
              <a:xfrm>
                <a:off x="6639732" y="3208323"/>
                <a:ext cx="1699684" cy="855132"/>
              </a:xfrm>
              <a:custGeom>
                <a:avLst/>
                <a:gdLst>
                  <a:gd name="T0" fmla="*/ 140 w 803"/>
                  <a:gd name="T1" fmla="*/ 404 h 404"/>
                  <a:gd name="T2" fmla="*/ 402 w 803"/>
                  <a:gd name="T3" fmla="*/ 141 h 404"/>
                  <a:gd name="T4" fmla="*/ 662 w 803"/>
                  <a:gd name="T5" fmla="*/ 404 h 404"/>
                  <a:gd name="T6" fmla="*/ 803 w 803"/>
                  <a:gd name="T7" fmla="*/ 404 h 404"/>
                  <a:gd name="T8" fmla="*/ 402 w 803"/>
                  <a:gd name="T9" fmla="*/ 0 h 404"/>
                  <a:gd name="T10" fmla="*/ 0 w 803"/>
                  <a:gd name="T11" fmla="*/ 404 h 404"/>
                  <a:gd name="T12" fmla="*/ 140 w 803"/>
                  <a:gd name="T13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3" h="404">
                    <a:moveTo>
                      <a:pt x="140" y="404"/>
                    </a:moveTo>
                    <a:lnTo>
                      <a:pt x="402" y="141"/>
                    </a:lnTo>
                    <a:lnTo>
                      <a:pt x="662" y="404"/>
                    </a:lnTo>
                    <a:lnTo>
                      <a:pt x="803" y="404"/>
                    </a:lnTo>
                    <a:lnTo>
                      <a:pt x="402" y="0"/>
                    </a:lnTo>
                    <a:lnTo>
                      <a:pt x="0" y="404"/>
                    </a:lnTo>
                    <a:lnTo>
                      <a:pt x="140" y="40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+mn-cs"/>
                </a:endParaRPr>
              </a:p>
            </p:txBody>
          </p:sp>
          <p:sp>
            <p:nvSpPr>
              <p:cNvPr id="117" name="îSľîḋè"/>
              <p:cNvSpPr txBox="1"/>
              <p:nvPr/>
            </p:nvSpPr>
            <p:spPr>
              <a:xfrm>
                <a:off x="7161896" y="3763445"/>
                <a:ext cx="639919" cy="584775"/>
              </a:xfrm>
              <a:prstGeom prst="rect">
                <a:avLst/>
              </a:prstGeom>
              <a:noFill/>
              <a:effectLst/>
            </p:spPr>
            <p:txBody>
              <a:bodyPr wrap="none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ru-RU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D60011"/>
                    </a:solidFill>
                    <a:effectLst/>
                    <a:uLnTx/>
                    <a:uFillTx/>
                    <a:latin typeface="宋体-简" panose="02010800040101010101" charset="-122"/>
                    <a:ea typeface="宋体-简" panose="02010800040101010101" charset="-122"/>
                    <a:cs typeface="+mn-cs"/>
                  </a:rPr>
                  <a:t>04</a:t>
                </a:r>
                <a:endParaRPr kumimoji="0" lang="ru-RU" sz="2000" b="0" i="0" u="none" strike="noStrike" kern="1200" cap="none" spc="0" normalizeH="0" baseline="0" noProof="0">
                  <a:ln>
                    <a:noFill/>
                  </a:ln>
                  <a:solidFill>
                    <a:srgbClr val="D60011"/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+mn-cs"/>
                </a:endParaRPr>
              </a:p>
            </p:txBody>
          </p:sp>
          <p:sp>
            <p:nvSpPr>
              <p:cNvPr id="120" name="îsľîdè"/>
              <p:cNvSpPr/>
              <p:nvPr/>
            </p:nvSpPr>
            <p:spPr bwMode="auto">
              <a:xfrm>
                <a:off x="9686395" y="3208323"/>
                <a:ext cx="1786468" cy="855132"/>
              </a:xfrm>
              <a:custGeom>
                <a:avLst/>
                <a:gdLst>
                  <a:gd name="T0" fmla="*/ 643 w 844"/>
                  <a:gd name="T1" fmla="*/ 0 h 404"/>
                  <a:gd name="T2" fmla="*/ 517 w 844"/>
                  <a:gd name="T3" fmla="*/ 0 h 404"/>
                  <a:gd name="T4" fmla="*/ 402 w 844"/>
                  <a:gd name="T5" fmla="*/ 0 h 404"/>
                  <a:gd name="T6" fmla="*/ 402 w 844"/>
                  <a:gd name="T7" fmla="*/ 0 h 404"/>
                  <a:gd name="T8" fmla="*/ 402 w 844"/>
                  <a:gd name="T9" fmla="*/ 0 h 404"/>
                  <a:gd name="T10" fmla="*/ 0 w 844"/>
                  <a:gd name="T11" fmla="*/ 404 h 404"/>
                  <a:gd name="T12" fmla="*/ 402 w 844"/>
                  <a:gd name="T13" fmla="*/ 404 h 404"/>
                  <a:gd name="T14" fmla="*/ 517 w 844"/>
                  <a:gd name="T15" fmla="*/ 404 h 404"/>
                  <a:gd name="T16" fmla="*/ 643 w 844"/>
                  <a:gd name="T17" fmla="*/ 404 h 404"/>
                  <a:gd name="T18" fmla="*/ 844 w 844"/>
                  <a:gd name="T19" fmla="*/ 202 h 404"/>
                  <a:gd name="T20" fmla="*/ 844 w 844"/>
                  <a:gd name="T21" fmla="*/ 202 h 404"/>
                  <a:gd name="T22" fmla="*/ 844 w 844"/>
                  <a:gd name="T23" fmla="*/ 202 h 404"/>
                  <a:gd name="T24" fmla="*/ 643 w 844"/>
                  <a:gd name="T25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4" h="404">
                    <a:moveTo>
                      <a:pt x="643" y="0"/>
                    </a:moveTo>
                    <a:lnTo>
                      <a:pt x="517" y="0"/>
                    </a:lnTo>
                    <a:lnTo>
                      <a:pt x="402" y="0"/>
                    </a:lnTo>
                    <a:lnTo>
                      <a:pt x="402" y="0"/>
                    </a:lnTo>
                    <a:lnTo>
                      <a:pt x="402" y="0"/>
                    </a:lnTo>
                    <a:lnTo>
                      <a:pt x="0" y="404"/>
                    </a:lnTo>
                    <a:lnTo>
                      <a:pt x="402" y="404"/>
                    </a:lnTo>
                    <a:lnTo>
                      <a:pt x="517" y="404"/>
                    </a:lnTo>
                    <a:lnTo>
                      <a:pt x="643" y="404"/>
                    </a:lnTo>
                    <a:lnTo>
                      <a:pt x="844" y="202"/>
                    </a:lnTo>
                    <a:lnTo>
                      <a:pt x="844" y="202"/>
                    </a:lnTo>
                    <a:lnTo>
                      <a:pt x="844" y="202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+mn-cs"/>
                </a:endParaRPr>
              </a:p>
            </p:txBody>
          </p:sp>
        </p:grpSp>
        <p:sp>
          <p:nvSpPr>
            <p:cNvPr id="129" name="文本框 128"/>
            <p:cNvSpPr txBox="1"/>
            <p:nvPr/>
          </p:nvSpPr>
          <p:spPr>
            <a:xfrm>
              <a:off x="1271377" y="1211257"/>
              <a:ext cx="3383915" cy="166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4572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宋体-简" panose="02010800040101010101" charset="-122"/>
                </a:rPr>
                <a:t>变量名只能包含字母、数字和下划线。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宋体-简" panose="02010800040101010101" charset="-122"/>
                </a:rPr>
                <a:t>变量名可以字母或下划线打头，但不能以数字打头，例如，可将变量命名为message_1，但不能将其命名为1_message。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endParaRPr>
            </a:p>
          </p:txBody>
        </p:sp>
      </p:grpSp>
      <p:sp>
        <p:nvSpPr>
          <p:cNvPr id="136" name="文本框 135"/>
          <p:cNvSpPr txBox="1"/>
          <p:nvPr/>
        </p:nvSpPr>
        <p:spPr>
          <a:xfrm>
            <a:off x="6631305" y="4666615"/>
            <a:ext cx="1626870" cy="166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effectLst/>
                <a:uLnTx/>
                <a:uFillTx/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慎用小写字母l和大写字母O</a:t>
            </a:r>
            <a:r>
              <a:rPr lang="zh-CN" altLang="en-US" b="1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，因为它们可能被人错看成数字1和0。</a:t>
            </a:r>
            <a:endParaRPr lang="zh-CN" altLang="en-US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7502525" y="1393825"/>
            <a:ext cx="3293745" cy="166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变量名应既简短又具有描述性。</a:t>
            </a:r>
            <a:r>
              <a:rPr lang="zh-CN" altLang="en-US" b="1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例如：name比n好，student_name比s_n好，name_length比length_of_persons_name好。 </a:t>
            </a:r>
            <a:endParaRPr lang="zh-CN" altLang="en-US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853305" y="1393825"/>
            <a:ext cx="2486025" cy="166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不要将Python关键字和函数名用作变量名</a:t>
            </a:r>
            <a:r>
              <a:rPr lang="zh-CN" altLang="en-US" b="1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，即不要使用Python保留用于特殊用途的单词，如print。 </a:t>
            </a:r>
            <a:endParaRPr lang="zh-CN" altLang="en-US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2985135" y="4666615"/>
            <a:ext cx="3107690" cy="1983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/>
                <a:uLnTx/>
                <a:uFillTx/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变量名不能包含空格，</a:t>
            </a:r>
            <a:r>
              <a:rPr lang="zh-CN" altLang="en-US" b="1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但可使用下划线来分隔其中的单词。例如，变量名greeting_message可行，但变量名greeting message会引发错误。 </a:t>
            </a:r>
            <a:endParaRPr lang="zh-CN" altLang="en-US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1060" y="1100455"/>
            <a:ext cx="8916035" cy="4572000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313055" y="1499870"/>
            <a:ext cx="3369945" cy="329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message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是一个变量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print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打印显示该变量时，错误的拼写为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mesage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引发程序出现异常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修改为争取拼写的变量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message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后，重新执行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print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函数，输出结果正确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577786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使用变量时避免命名错误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83000" y="2718435"/>
            <a:ext cx="4521200" cy="10871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831590" y="5238750"/>
            <a:ext cx="8040370" cy="147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&gt;&gt;&gt; message='Hello Python World!'</a:t>
            </a:r>
            <a:endParaRPr lang="zh-CN" altLang="en-US"/>
          </a:p>
          <a:p>
            <a:r>
              <a:rPr lang="zh-CN" altLang="en-US"/>
              <a:t>&gt;&gt;&gt; print(mesage)</a:t>
            </a:r>
            <a:endParaRPr lang="zh-CN" altLang="en-US"/>
          </a:p>
          <a:p>
            <a:r>
              <a:rPr lang="zh-CN" altLang="en-US"/>
              <a:t>Traceback (most recent call last):</a:t>
            </a:r>
            <a:endParaRPr lang="zh-CN" altLang="en-US"/>
          </a:p>
          <a:p>
            <a:r>
              <a:rPr lang="zh-CN" altLang="en-US"/>
              <a:t>  File "&lt;stdin&gt;", line 1, in &lt;module&gt;</a:t>
            </a:r>
            <a:endParaRPr lang="zh-CN" altLang="en-US"/>
          </a:p>
          <a:p>
            <a:r>
              <a:rPr lang="zh-CN" altLang="en-US"/>
              <a:t>NameError: name 'mesage' is not defined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84690" y="1039495"/>
            <a:ext cx="2540000" cy="507746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$ python string.py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This Is A String.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THIS IS A STRING.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this is a string.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Lucas Tang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lucastang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lucas tang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Lucas Tang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Python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	Python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	Python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This is also a string.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This is also a string.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This is also a string.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This is also a string.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This is also a string.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193040" y="1499870"/>
            <a:ext cx="4965065" cy="44621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字符串就是一系列字符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中用引号括起的都是字符串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引号可以是双引号，也可以是单引号，但必须成对使用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title(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方法以首字母大写的方式显示单词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使用加号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“+”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运算符合并拼接字符串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使用制表符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“\t”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给字符串增加空白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使用换行符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“\n”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让字符串换到下一行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lstrip(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方法去除字符串左端的所有空格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rstrip(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方法去除字符串右端的所有空格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strip(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方法去除字符串两端的所有空格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170878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字符串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599295" y="1069975"/>
            <a:ext cx="2413000" cy="3041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6665" y="624840"/>
            <a:ext cx="4109085" cy="6195695"/>
          </a:xfrm>
          <a:prstGeom prst="rect">
            <a:avLst/>
          </a:prstGeom>
        </p:spPr>
      </p:pic>
      <p:sp>
        <p:nvSpPr>
          <p:cNvPr id="7" name="燕尾形箭头 6"/>
          <p:cNvSpPr/>
          <p:nvPr/>
        </p:nvSpPr>
        <p:spPr>
          <a:xfrm>
            <a:off x="9197975" y="326390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750" y="772160"/>
            <a:ext cx="8204835" cy="6299835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269240" y="1085850"/>
            <a:ext cx="3714115" cy="28613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引号一定要成对使用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单引号对内不能内嵌单引号，否则会引发语法错误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双引号对内不能内嵌双引号，否则会引发语法错误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双引号对内可以内嵌单引号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单引号对内可以内嵌双引号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577786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避免使用字符串时的错误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98010" y="2562225"/>
            <a:ext cx="3030855" cy="2584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448810" y="2806065"/>
            <a:ext cx="3135630" cy="8763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98010" y="4283710"/>
            <a:ext cx="3030855" cy="2584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448810" y="4527550"/>
            <a:ext cx="3135630" cy="8318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24510" y="5332095"/>
            <a:ext cx="3444240" cy="1322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1600"/>
              <a:t>&gt;&gt;&gt; msg="I love" Python"</a:t>
            </a:r>
            <a:endParaRPr lang="zh-CN" altLang="en-US" sz="1600"/>
          </a:p>
          <a:p>
            <a:r>
              <a:rPr lang="zh-CN" altLang="en-US" sz="1600"/>
              <a:t>  File "&lt;stdin&gt;", line 1</a:t>
            </a:r>
            <a:endParaRPr lang="zh-CN" altLang="en-US" sz="1600"/>
          </a:p>
          <a:p>
            <a:r>
              <a:rPr lang="zh-CN" altLang="en-US" sz="1600"/>
              <a:t>    msg="I love" Python"</a:t>
            </a:r>
            <a:endParaRPr lang="zh-CN" altLang="en-US" sz="1600"/>
          </a:p>
          <a:p>
            <a:r>
              <a:rPr lang="zh-CN" altLang="en-US" sz="1600"/>
              <a:t>                      ^</a:t>
            </a:r>
            <a:endParaRPr lang="zh-CN" altLang="en-US" sz="1600"/>
          </a:p>
          <a:p>
            <a:r>
              <a:rPr lang="zh-CN" altLang="en-US" sz="1600"/>
              <a:t>SyntaxError: invalid syntax</a:t>
            </a:r>
            <a:endParaRPr lang="zh-CN" altLang="en-US" sz="1600"/>
          </a:p>
        </p:txBody>
      </p:sp>
      <p:sp>
        <p:nvSpPr>
          <p:cNvPr id="8" name="文本框 7"/>
          <p:cNvSpPr txBox="1"/>
          <p:nvPr/>
        </p:nvSpPr>
        <p:spPr>
          <a:xfrm>
            <a:off x="524510" y="3947160"/>
            <a:ext cx="3444240" cy="1322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1600"/>
              <a:t>&gt;&gt;&gt; msg='Python's advantage'</a:t>
            </a:r>
            <a:endParaRPr lang="zh-CN" altLang="en-US" sz="1600"/>
          </a:p>
          <a:p>
            <a:r>
              <a:rPr lang="zh-CN" altLang="en-US" sz="1600"/>
              <a:t>  File "&lt;stdin&gt;", line 1</a:t>
            </a:r>
            <a:endParaRPr lang="zh-CN" altLang="en-US" sz="1600"/>
          </a:p>
          <a:p>
            <a:r>
              <a:rPr lang="zh-CN" altLang="en-US" sz="1600"/>
              <a:t>    msg='Python's advantage'</a:t>
            </a:r>
            <a:endParaRPr lang="zh-CN" altLang="en-US" sz="1600"/>
          </a:p>
          <a:p>
            <a:r>
              <a:rPr lang="zh-CN" altLang="en-US" sz="1600"/>
              <a:t>                ^</a:t>
            </a:r>
            <a:endParaRPr lang="zh-CN" altLang="en-US" sz="1600"/>
          </a:p>
          <a:p>
            <a:r>
              <a:rPr lang="zh-CN" altLang="en-US" sz="1600"/>
              <a:t>SyntaxError: invalid syntax</a:t>
            </a:r>
            <a:endParaRPr lang="zh-CN" altLang="en-US" sz="1600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193040" y="1499870"/>
            <a:ext cx="4287520" cy="32613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整数：可对整数执行加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(+)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减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(-)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乘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(*)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除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(/)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乘方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(**)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等各种运算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浮点数：带小数点的数字，支持各种数字运算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str(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函数将非字符串值转换为字符串，如将数字转换为字符串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不同类型的变量相加如数字与字符串会引发程序异常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120015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数字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5385" y="-165735"/>
            <a:ext cx="7148195" cy="73698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362575" y="4943475"/>
            <a:ext cx="3829685" cy="2584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362575" y="5702935"/>
            <a:ext cx="4191000" cy="2584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03200" y="4943475"/>
            <a:ext cx="4972685" cy="1322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1600"/>
              <a:t>&gt;&gt;&gt; age=10</a:t>
            </a:r>
            <a:endParaRPr lang="zh-CN" altLang="en-US" sz="1600"/>
          </a:p>
          <a:p>
            <a:r>
              <a:rPr lang="zh-CN" altLang="en-US" sz="1600"/>
              <a:t>&gt;&gt;&gt; msg="Lucas is " + age + " years old."</a:t>
            </a:r>
            <a:endParaRPr lang="zh-CN" altLang="en-US" sz="1600"/>
          </a:p>
          <a:p>
            <a:r>
              <a:rPr lang="zh-CN" altLang="en-US" sz="1600"/>
              <a:t>Traceback (most recent call last):</a:t>
            </a:r>
            <a:endParaRPr lang="zh-CN" altLang="en-US" sz="1600"/>
          </a:p>
          <a:p>
            <a:r>
              <a:rPr lang="zh-CN" altLang="en-US" sz="1600"/>
              <a:t>  File "&lt;stdin&gt;", line 1, in &lt;module&gt;</a:t>
            </a:r>
            <a:endParaRPr lang="zh-CN" altLang="en-US" sz="1600"/>
          </a:p>
          <a:p>
            <a:r>
              <a:rPr lang="zh-CN" altLang="en-US" sz="1600"/>
              <a:t>TypeError: can only concatenate str (not "int") to str</a:t>
            </a:r>
            <a:endParaRPr lang="zh-CN" altLang="en-US" sz="1600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96535" y="6159500"/>
            <a:ext cx="6617970" cy="64516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$ py</a:t>
            </a:r>
            <a:r>
              <a:rPr lang="en-US" altLang="zh-CN">
                <a:solidFill>
                  <a:schemeClr val="bg1"/>
                </a:solidFill>
              </a:rPr>
              <a:t>thon</a:t>
            </a:r>
            <a:r>
              <a:rPr lang="zh-CN" altLang="en-US">
                <a:solidFill>
                  <a:schemeClr val="bg1"/>
                </a:solidFill>
              </a:rPr>
              <a:t> comments.py 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This is an example of Python comment function.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193040" y="1499870"/>
            <a:ext cx="4965065" cy="32613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defTabSz="1450975" fontAlgn="auto">
              <a:lnSpc>
                <a:spcPct val="130000"/>
              </a:lnSpc>
              <a:buFont typeface="Arial" panose="020B0604020202090204" pitchFamily="34" charset="0"/>
              <a:buAutoNum type="arabicPeriod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单行注释：在程序行首使用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“#”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457200" indent="-457200" algn="l" defTabSz="1450975" fontAlgn="auto">
              <a:lnSpc>
                <a:spcPct val="130000"/>
              </a:lnSpc>
              <a:buFont typeface="Arial" panose="020B0604020202090204" pitchFamily="34" charset="0"/>
              <a:buAutoNum type="arabicPeriod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多行注释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三个引号构成一组引号组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两个引号组之间的程序行被注释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引号可以使用单引号，也可以使用双引号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单双引号组不能混用，否则会引发语法错误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120015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注释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9197975" y="326390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6535" y="1005840"/>
            <a:ext cx="6617335" cy="4888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08317" y="626635"/>
            <a:ext cx="258081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latin typeface="苹方-简" panose="020B0400000000000000" charset="-122"/>
                <a:ea typeface="苹方-简" panose="020B0400000000000000" charset="-122"/>
              </a:rPr>
              <a:t>目录</a:t>
            </a:r>
            <a:endParaRPr lang="zh-CN" altLang="en-US" sz="5400" b="1" dirty="0">
              <a:latin typeface="苹方-简" panose="020B0400000000000000" charset="-122"/>
              <a:ea typeface="苹方-简" panose="020B0400000000000000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012825" y="1594485"/>
            <a:ext cx="3700145" cy="3954780"/>
            <a:chOff x="2435" y="2966"/>
            <a:chExt cx="5827" cy="6228"/>
          </a:xfrm>
        </p:grpSpPr>
        <p:grpSp>
          <p:nvGrpSpPr>
            <p:cNvPr id="26" name="组合 25"/>
            <p:cNvGrpSpPr/>
            <p:nvPr/>
          </p:nvGrpSpPr>
          <p:grpSpPr>
            <a:xfrm>
              <a:off x="2435" y="2966"/>
              <a:ext cx="5625" cy="725"/>
              <a:chOff x="2337" y="3448"/>
              <a:chExt cx="5625" cy="72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2337" y="3448"/>
                <a:ext cx="690" cy="690"/>
              </a:xfrm>
              <a:prstGeom prst="rect">
                <a:avLst/>
              </a:prstGeom>
              <a:solidFill>
                <a:srgbClr val="0FA8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00</a:t>
                </a:r>
                <a:endParaRPr lang="en-US" altLang="zh-CN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503" y="3448"/>
                <a:ext cx="445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起步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435" y="4339"/>
              <a:ext cx="5827" cy="727"/>
              <a:chOff x="2337" y="4821"/>
              <a:chExt cx="5827" cy="727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2337" y="4858"/>
                <a:ext cx="690" cy="69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01</a:t>
                </a:r>
                <a:endParaRPr lang="en-US" altLang="zh-CN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503" y="4821"/>
                <a:ext cx="4661" cy="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变量和简单数据类型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435" y="5715"/>
              <a:ext cx="5599" cy="727"/>
              <a:chOff x="2363" y="6240"/>
              <a:chExt cx="5599" cy="727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363" y="6277"/>
                <a:ext cx="690" cy="690"/>
              </a:xfrm>
              <a:prstGeom prst="rect">
                <a:avLst/>
              </a:prstGeom>
              <a:solidFill>
                <a:srgbClr val="0767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02</a:t>
                </a:r>
                <a:endParaRPr lang="en-US" altLang="zh-CN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3503" y="6240"/>
                <a:ext cx="445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列表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435" y="7091"/>
              <a:ext cx="5599" cy="727"/>
              <a:chOff x="2363" y="7650"/>
              <a:chExt cx="5599" cy="727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2363" y="7687"/>
                <a:ext cx="690" cy="690"/>
              </a:xfrm>
              <a:prstGeom prst="rect">
                <a:avLst/>
              </a:prstGeom>
              <a:solidFill>
                <a:srgbClr val="0549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03</a:t>
                </a:r>
                <a:endParaRPr lang="en-US" altLang="zh-CN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3503" y="7650"/>
                <a:ext cx="445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操作列表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435" y="8467"/>
              <a:ext cx="5599" cy="727"/>
              <a:chOff x="2409" y="8950"/>
              <a:chExt cx="5599" cy="727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2409" y="8987"/>
                <a:ext cx="690" cy="69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04</a:t>
                </a:r>
                <a:endParaRPr lang="en-US" altLang="zh-CN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3549" y="8950"/>
                <a:ext cx="445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语句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 rot="0">
            <a:off x="4843145" y="1977390"/>
            <a:ext cx="3571875" cy="460375"/>
            <a:chOff x="2337" y="3448"/>
            <a:chExt cx="5625" cy="725"/>
          </a:xfrm>
        </p:grpSpPr>
        <p:sp>
          <p:nvSpPr>
            <p:cNvPr id="28" name="矩形 27"/>
            <p:cNvSpPr/>
            <p:nvPr/>
          </p:nvSpPr>
          <p:spPr>
            <a:xfrm>
              <a:off x="2337" y="3448"/>
              <a:ext cx="690" cy="690"/>
            </a:xfrm>
            <a:prstGeom prst="rect">
              <a:avLst/>
            </a:prstGeom>
            <a:solidFill>
              <a:srgbClr val="0F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05</a:t>
              </a:r>
              <a:endParaRPr lang="en-US" altLang="zh-CN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503" y="3448"/>
              <a:ext cx="445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字典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 rot="0">
            <a:off x="4843145" y="2790190"/>
            <a:ext cx="4131310" cy="461645"/>
            <a:chOff x="2337" y="4821"/>
            <a:chExt cx="6506" cy="727"/>
          </a:xfrm>
        </p:grpSpPr>
        <p:sp>
          <p:nvSpPr>
            <p:cNvPr id="31" name="矩形 30"/>
            <p:cNvSpPr/>
            <p:nvPr/>
          </p:nvSpPr>
          <p:spPr>
            <a:xfrm>
              <a:off x="2337" y="4858"/>
              <a:ext cx="690" cy="69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06</a:t>
              </a:r>
              <a:endParaRPr lang="en-US" altLang="zh-CN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503" y="4821"/>
              <a:ext cx="5340" cy="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input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输入和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while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rot="0">
            <a:off x="4843145" y="3604260"/>
            <a:ext cx="3555365" cy="460375"/>
            <a:chOff x="2363" y="6240"/>
            <a:chExt cx="5599" cy="725"/>
          </a:xfrm>
        </p:grpSpPr>
        <p:sp>
          <p:nvSpPr>
            <p:cNvPr id="34" name="矩形 33"/>
            <p:cNvSpPr/>
            <p:nvPr/>
          </p:nvSpPr>
          <p:spPr>
            <a:xfrm>
              <a:off x="2363" y="6275"/>
              <a:ext cx="690" cy="690"/>
            </a:xfrm>
            <a:prstGeom prst="rect">
              <a:avLst/>
            </a:prstGeom>
            <a:solidFill>
              <a:srgbClr val="076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07</a:t>
              </a:r>
              <a:endParaRPr lang="en-US" altLang="zh-CN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503" y="6240"/>
              <a:ext cx="445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 rot="0">
            <a:off x="4843145" y="4417060"/>
            <a:ext cx="3555365" cy="461645"/>
            <a:chOff x="2363" y="7650"/>
            <a:chExt cx="5599" cy="727"/>
          </a:xfrm>
        </p:grpSpPr>
        <p:sp>
          <p:nvSpPr>
            <p:cNvPr id="37" name="矩形 36"/>
            <p:cNvSpPr/>
            <p:nvPr/>
          </p:nvSpPr>
          <p:spPr>
            <a:xfrm>
              <a:off x="2363" y="7687"/>
              <a:ext cx="690" cy="690"/>
            </a:xfrm>
            <a:prstGeom prst="rect">
              <a:avLst/>
            </a:prstGeom>
            <a:solidFill>
              <a:srgbClr val="054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08</a:t>
              </a:r>
              <a:endParaRPr lang="en-US" altLang="zh-CN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503" y="7650"/>
              <a:ext cx="445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面向对象编程：类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 rot="0">
            <a:off x="4843145" y="5231130"/>
            <a:ext cx="3555365" cy="461645"/>
            <a:chOff x="2409" y="8950"/>
            <a:chExt cx="5599" cy="727"/>
          </a:xfrm>
        </p:grpSpPr>
        <p:sp>
          <p:nvSpPr>
            <p:cNvPr id="40" name="矩形 39"/>
            <p:cNvSpPr/>
            <p:nvPr/>
          </p:nvSpPr>
          <p:spPr>
            <a:xfrm>
              <a:off x="2409" y="8987"/>
              <a:ext cx="690" cy="6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09</a:t>
              </a:r>
              <a:endParaRPr lang="en-US" altLang="zh-CN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3549" y="8950"/>
              <a:ext cx="445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文件和异常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843145" y="6045200"/>
            <a:ext cx="3555365" cy="461645"/>
            <a:chOff x="7607" y="9519"/>
            <a:chExt cx="5599" cy="727"/>
          </a:xfrm>
        </p:grpSpPr>
        <p:sp>
          <p:nvSpPr>
            <p:cNvPr id="44" name="矩形 43"/>
            <p:cNvSpPr/>
            <p:nvPr/>
          </p:nvSpPr>
          <p:spPr>
            <a:xfrm>
              <a:off x="7607" y="9556"/>
              <a:ext cx="690" cy="69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10</a:t>
              </a:r>
              <a:endParaRPr lang="en-US" altLang="zh-CN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747" y="9519"/>
              <a:ext cx="445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测试代码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756852" y="392154"/>
            <a:ext cx="374332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定义跨行字符串</a:t>
            </a:r>
            <a:endParaRPr lang="zh-CN" altLang="en-US" sz="4000" b="1" dirty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7400" y="1304290"/>
            <a:ext cx="53848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2000" b="1">
                <a:solidFill>
                  <a:schemeClr val="tx1"/>
                </a:solidFill>
                <a:sym typeface="+mn-ea"/>
              </a:rPr>
              <a:t>方法一：使用三引号</a:t>
            </a:r>
            <a:endParaRPr sz="2000" b="1">
              <a:solidFill>
                <a:schemeClr val="tx1"/>
              </a:solidFill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2000" b="1">
                <a:solidFill>
                  <a:schemeClr val="tx1"/>
                </a:solidFill>
                <a:sym typeface="+mn-ea"/>
              </a:rPr>
              <a:t>方法二：使用反斜杠</a:t>
            </a:r>
            <a:endParaRPr sz="2000" b="1">
              <a:solidFill>
                <a:schemeClr val="tx1"/>
              </a:solidFill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2000" b="1">
                <a:solidFill>
                  <a:schemeClr val="tx1"/>
                </a:solidFill>
                <a:sym typeface="+mn-ea"/>
              </a:rPr>
              <a:t>方法三：使用小括号</a:t>
            </a:r>
            <a:endParaRPr sz="20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41775" y="1304290"/>
            <a:ext cx="7920355" cy="246126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&gt;&gt;&gt; str1 = '''Le vent se lève, il faut tenter de vivre. 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起风了，唯有努力生存。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（纵有疾风起，人生不言弃。）'''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&gt;&gt;&gt; str1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'Le vent se lève, il faut tenter de vivre. \n起风了，唯有努力生存。\n（纵有疾风起，人生不言弃。）'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&gt;&gt;&gt; print(str1)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Le vent se lève, il faut tenter de vivre. 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起风了，唯有努力生存。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（纵有疾风起，人生不言弃。）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42410" y="3819525"/>
            <a:ext cx="7919720" cy="138366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&gt;&gt;&gt; str3 = ('Le vent se lève, il faut tenter de vivre.' 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'起风了，唯有努力生存。'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'（纵有疾风起，人生不言弃。）')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&gt;&gt;&gt; str3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'Le vent se lève, il faut tenter de vivre.起风了，唯有努力生存。（纵有疾风起，人生不言弃。）'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41775" y="5261610"/>
            <a:ext cx="7919720" cy="138366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&gt;&gt;&gt; str2 = 'Le vent se lève, il faut tenter de vivre. \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起风了，唯有努力生存。\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（纵有疾风起，人生不言弃。）'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&gt;&gt;&gt; str2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'Le vent se lève, il faut tenter de vivre. 起风了，唯有努力生存。（纵有疾风起，人生不言弃。）'</a:t>
            </a:r>
            <a:endParaRPr lang="zh-CN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57555" y="995680"/>
            <a:ext cx="9857740" cy="5648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642620" indent="-285750" fontAlgn="auto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ym typeface="+mn-ea"/>
              </a:rPr>
              <a:t>字符串前加 f</a:t>
            </a:r>
            <a:endParaRPr lang="zh-CN" altLang="en-US">
              <a:sym typeface="+mn-ea"/>
            </a:endParaRPr>
          </a:p>
          <a:p>
            <a:pPr marL="1038860" lvl="2" indent="-34671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>
                <a:sym typeface="+mn-ea"/>
              </a:rPr>
              <a:t>例： vers = ‘python 3.6’   f"该功能是{vers}新增"  返回：该功能是python 3.6新增</a:t>
            </a:r>
            <a:endParaRPr lang="zh-CN" altLang="en-US">
              <a:sym typeface="+mn-ea"/>
            </a:endParaRPr>
          </a:p>
          <a:p>
            <a:pPr marL="1038860" lvl="1" indent="-34671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>
                <a:sym typeface="+mn-ea"/>
              </a:rPr>
              <a:t>作用：格式化的字符串文字前缀为"f"，类似str.format()。包含由花括号包围的替换区域。替换字段是表达式，在运行时进行评估，然后使用format()协议进行格式化</a:t>
            </a:r>
            <a:endParaRPr lang="zh-CN" altLang="en-US">
              <a:sym typeface="+mn-ea"/>
            </a:endParaRPr>
          </a:p>
          <a:p>
            <a:pPr marL="642620" indent="-285750" fontAlgn="auto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ym typeface="+mn-ea"/>
              </a:rPr>
              <a:t>字符串前加 u</a:t>
            </a:r>
            <a:endParaRPr lang="zh-CN" altLang="en-US">
              <a:sym typeface="+mn-ea"/>
            </a:endParaRPr>
          </a:p>
          <a:p>
            <a:pPr marL="1038860" lvl="1" indent="-346710" algn="l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>
                <a:sym typeface="+mn-ea"/>
              </a:rPr>
              <a:t>例：u"我是含有中文字符组成的字符串。"</a:t>
            </a:r>
            <a:endParaRPr lang="zh-CN" altLang="en-US">
              <a:sym typeface="+mn-ea"/>
            </a:endParaRPr>
          </a:p>
          <a:p>
            <a:pPr marL="1038860" lvl="1" indent="-346710" algn="l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>
                <a:sym typeface="+mn-ea"/>
              </a:rPr>
              <a:t>作用：后面字符串以 Unicode 格式 进行编码，一般用在中文字符串前面，防止因为源码储存格式问题，导致再次使用时出现乱码</a:t>
            </a:r>
            <a:endParaRPr lang="zh-CN" altLang="en-US">
              <a:sym typeface="+mn-ea"/>
            </a:endParaRPr>
          </a:p>
          <a:p>
            <a:pPr marL="642620" indent="-285750" fontAlgn="auto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ym typeface="+mn-ea"/>
              </a:rPr>
              <a:t>字符串前加 r</a:t>
            </a:r>
            <a:endParaRPr lang="zh-CN" altLang="en-US">
              <a:sym typeface="+mn-ea"/>
            </a:endParaRPr>
          </a:p>
          <a:p>
            <a:pPr marL="1038860" lvl="1" indent="-346710" algn="l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>
                <a:sym typeface="+mn-ea"/>
              </a:rPr>
              <a:t>例：r"\n\t\n”	返回：\n\t\n</a:t>
            </a:r>
            <a:endParaRPr lang="zh-CN" altLang="en-US">
              <a:sym typeface="+mn-ea"/>
            </a:endParaRPr>
          </a:p>
          <a:p>
            <a:pPr marL="1038860" lvl="1" indent="-346710" algn="l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>
                <a:sym typeface="+mn-ea"/>
              </a:rPr>
              <a:t>作用：声明后面的字符串是普通字符串，不对转义字符 \n\t等进行转义</a:t>
            </a:r>
            <a:endParaRPr lang="zh-CN" altLang="en-US">
              <a:sym typeface="+mn-ea"/>
            </a:endParaRPr>
          </a:p>
          <a:p>
            <a:pPr marL="642620" indent="-285750" fontAlgn="auto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ym typeface="+mn-ea"/>
              </a:rPr>
              <a:t>字符串前加 b</a:t>
            </a:r>
            <a:endParaRPr lang="zh-CN" altLang="en-US">
              <a:sym typeface="+mn-ea"/>
            </a:endParaRPr>
          </a:p>
          <a:p>
            <a:pPr marL="1038860" lvl="1" indent="-346710" algn="l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>
                <a:sym typeface="+mn-ea"/>
              </a:rPr>
              <a:t>例: response = b'&lt;h1&gt;Hello World!&lt;/h1&gt;'     # b' ' 表示这是一个 bytes 对象</a:t>
            </a:r>
            <a:endParaRPr lang="zh-CN" altLang="en-US">
              <a:sym typeface="+mn-ea"/>
            </a:endParaRPr>
          </a:p>
          <a:p>
            <a:pPr marL="1038860" lvl="1" indent="-346710" algn="l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>
                <a:sym typeface="+mn-ea"/>
              </a:rPr>
              <a:t>作用：b" "前缀表示：后面字符串是bytes 类型</a:t>
            </a:r>
            <a:endParaRPr lang="zh-CN" altLang="en-US">
              <a:sym typeface="+mn-ea"/>
            </a:endParaRPr>
          </a:p>
          <a:p>
            <a:pPr marL="1038860" lvl="1" indent="-346710" algn="l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>
                <a:sym typeface="+mn-ea"/>
              </a:rPr>
              <a:t>网络编程中，服务器和浏览器只认bytes 类型数据。</a:t>
            </a:r>
            <a:endParaRPr lang="zh-CN" altLang="en-US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612394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zh-CN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字符串前面加u,r,b,f的含义</a:t>
            </a:r>
            <a:endParaRPr lang="en-US" altLang="zh-CN" sz="4000" b="1" dirty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17790" y="5887085"/>
            <a:ext cx="3791585" cy="8299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1600"/>
              <a:t>Python3 中bytes和str的互相转换方式</a:t>
            </a:r>
            <a:endParaRPr lang="zh-CN" altLang="en-US" sz="1600"/>
          </a:p>
          <a:p>
            <a:r>
              <a:rPr lang="en-US" altLang="zh-CN" sz="1600"/>
              <a:t>	</a:t>
            </a:r>
            <a:r>
              <a:rPr lang="zh-CN" altLang="en-US" sz="1600"/>
              <a:t>str.encode('utf-8')</a:t>
            </a:r>
            <a:endParaRPr lang="zh-CN" altLang="en-US" sz="1600"/>
          </a:p>
          <a:p>
            <a:r>
              <a:rPr lang="en-US" altLang="zh-CN" sz="1600"/>
              <a:t>	</a:t>
            </a:r>
            <a:r>
              <a:rPr lang="zh-CN" altLang="en-US" sz="1600"/>
              <a:t>bytes.decode('utf-8')</a:t>
            </a:r>
            <a:endParaRPr lang="zh-CN" altLang="en-US" sz="1600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756852" y="392154"/>
            <a:ext cx="421195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zh-CN" altLang="en-US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正则表达式：</a:t>
            </a:r>
            <a:r>
              <a:rPr lang="en-US" altLang="zh-CN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re</a:t>
            </a:r>
            <a:r>
              <a:rPr lang="zh-CN" altLang="en-US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包</a:t>
            </a:r>
            <a:endParaRPr lang="zh-CN" altLang="en-US" sz="4000" b="1" dirty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46420" y="551815"/>
            <a:ext cx="6531610" cy="575437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import re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def test_patterns(text, patterns):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# Look for each pattern in the text and print the results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for pattern, desc in patterns: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    print('{!r} ({})\n'.format(pattern, desc))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    print('  {!r}'.format(text))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    for match in re.finditer(pattern, text):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        s = match.start()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        e = match.end()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        prefix = ' ' * (s)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        print('  {}{!r}{} '.format(prefix,text[s:e],' ' * (len(text) - e)),end=' ', 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        print(match.groups())</a:t>
            </a:r>
            <a:endParaRPr lang="zh-CN" altLang="en-US" sz="1600">
              <a:solidFill>
                <a:schemeClr val="bg1"/>
              </a:solidFill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        # print(match.group(0),match.group(1),match.group(2))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        if match.groupdict():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            print('{}{}'.format( ' ' * (len(text) - s),match.groupdict()),)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    print()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return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if __name__ == '__main__':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patterns = [(r'a((a*)(b*))', 'a followed by 0-n a and 0-n b'),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            (r'(?P&lt;first&gt;a+)(?P&lt;second&gt;c+)', 'pattern 2'), ]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test_patterns('accaaccca', patterns)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1620" y="982980"/>
            <a:ext cx="5384800" cy="5569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re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包用于搜索文本中的模式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re.search( )函数扫描输入搜索首个匹配模式的子串并返回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Match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对象，找不到返回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None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re.findall( )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函数会返回输入中与模式匹配且不重叠的所有子串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使用re.finditer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()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或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findall()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来创建迭代器遍历匹配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finditer( )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可以使用预编译的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regex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作模式参数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lvl="2" indent="0" fontAlgn="auto">
              <a:lnSpc>
                <a:spcPct val="100000"/>
              </a:lnSpc>
              <a:buNone/>
            </a:pPr>
            <a:r>
              <a:rPr lang="zh-CN" altLang="en-US" sz="1600">
                <a:sym typeface="+mn-ea"/>
              </a:rPr>
              <a:t>regex= re.compile(pattern)</a:t>
            </a:r>
            <a:endParaRPr lang="zh-CN" altLang="en-US" sz="1600">
              <a:solidFill>
                <a:schemeClr val="tx1"/>
              </a:solidFill>
            </a:endParaRPr>
          </a:p>
          <a:p>
            <a:pPr lvl="2" indent="0" fontAlgn="auto">
              <a:lnSpc>
                <a:spcPct val="100000"/>
              </a:lnSpc>
              <a:buNone/>
            </a:pPr>
            <a:r>
              <a:rPr lang="zh-CN" altLang="en-US" sz="1600">
                <a:sym typeface="+mn-ea"/>
              </a:rPr>
              <a:t>match = regex.search(text)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pattern中使用小括号封装正则表达式子组，</a:t>
            </a:r>
            <a:r>
              <a:rPr lang="zh-CN" altLang="en-US">
                <a:sym typeface="+mn-ea"/>
              </a:rPr>
              <a:t>用match.groups()和match.group(x)获取子表达式匹配结果，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按左括号出现顺序确定序号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x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正则表达式子组命名语法 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(?P&lt;name&gt;pattern)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compile/search/match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等函数支持搜索选项参数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6920" y="6350000"/>
            <a:ext cx="114204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 fontAlgn="auto">
              <a:lnSpc>
                <a:spcPct val="150000"/>
              </a:lnSpc>
              <a:buNone/>
            </a:pPr>
            <a:r>
              <a:rPr lang="en-US" altLang="zh-CN" sz="1600">
                <a:sym typeface="+mn-ea"/>
              </a:rPr>
              <a:t>re.IGNORECASE, re.MULTILINE, re.DOTALL, re.ASCII, re.VERBOSE, re.</a:t>
            </a:r>
            <a:endParaRPr lang="en-US" altLang="zh-CN" sz="1600">
              <a:sym typeface="+mn-ea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756852" y="392154"/>
            <a:ext cx="476059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zh-CN" altLang="en-US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正则表达式应用案例</a:t>
            </a:r>
            <a:endParaRPr lang="zh-CN" altLang="en-US" sz="4000" b="1" dirty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99505" y="261620"/>
            <a:ext cx="5658485" cy="624713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import re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address = re.compile(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'''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((?P&lt;name&gt;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   ([\w.,]+\s+)*[\w.,]+)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   \s*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   # Email addresses are wrapped in angle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   # brackets &lt; &gt;, but only if a name is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   # found, so keep the start bracket in this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   # group.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   &lt;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)? # the entire name is optional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# The address itself: username@domain.tld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(?P&lt;email&gt;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  [\w\d.+-]+       # username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  @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  ([\w\d.]+\.)+    # domain name prefix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  (com|org|edu)    # limit the allowed top-level domains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&gt;? # optional closing angle bracket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''',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re.VERBOSE)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7885" y="1246505"/>
            <a:ext cx="4984115" cy="526224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candidates = [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u'first.last@example.com',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u'first.last+category@gmail.com',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u'valid-address@mail.example.com',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u'not-valid@example.foo',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u'First Last &lt;first.last@example.com&gt;',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u'No Brackets first.last@example.com',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u'First Last',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u'First Middle Last &lt;first.last@example.com&gt;',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u'First M. Last &lt;first.last@example.com&gt;',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u'&lt;first.last@example.com&gt;',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]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for candidate in candidates: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print('Candidate:', candidate)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match = address.search(candidate)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if match: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    print('  Name :', match.groupdict()['name'])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    print('  Email:', match.groupdict()['email'])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else: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        print('  No match')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8420" y="1409065"/>
            <a:ext cx="6513830" cy="5431155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6270625" y="1031875"/>
            <a:ext cx="5861050" cy="57454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优美胜于丑陋（Python 以编写优美的代码为目标）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明了胜于晦涩（优美的代码应当是明了的，命名规范，风格相似）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简洁胜于复杂（优美的代码应当是简洁的，不要有复杂的内部实现）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复杂胜于凌乱（如果复杂不可避免，那代码间也不能有难懂的关系，要保持接口简洁）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扁平胜于嵌套（优美的代码应当是扁平的，不能有太多的嵌套）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间隔胜于紧凑（优美的代码有适当的间隔，不要奢望一行代码解决问题）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可读性很重要（优美的代码是可读的）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即便假借特例的实用性之名，也不可违背这些规则（这些规则至高无上）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不要包容所有错误，除非你确定需要这样做（精准地捕获异常，不写 except:pass 风格的代码）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当存在多种可能，不要尝试去猜测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而是尽量找一种，最好是唯一一种明显的解决方案（如果不确定，就用穷举法）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虽然这并不容易，因为你不是 Python 之父（这里的 Dutch 是指 Guido 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做也许好过不做，但不假思索就动手还不如不做（动手之前要细思量）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如果你无法向人描述你的方案，那肯定不是一个好方案；反之亦然（方案测评标准）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命名空间是一种绝妙的理念，我们应当多加利用（倡导与号召）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33734"/>
            <a:ext cx="1131633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zh-CN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Python</a:t>
            </a:r>
            <a:r>
              <a:rPr lang="zh-CN" altLang="en-US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之禅：</a:t>
            </a:r>
            <a:r>
              <a:rPr lang="en-US" altLang="zh-CN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The Zen of Python, by Tim Peters</a:t>
            </a:r>
            <a:endParaRPr lang="en-US" altLang="zh-CN" sz="4000" b="1" dirty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2565" y="2098040"/>
            <a:ext cx="3015615" cy="4692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635" y="1100455"/>
            <a:ext cx="634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/>
              <a:t>&gt;&gt;&gt;import this</a:t>
            </a:r>
            <a:endParaRPr lang="en-US" altLang="zh-CN" sz="2400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餐桌, 室内, 就坐, 笔记本电脑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636" y="1280854"/>
            <a:ext cx="12192000" cy="4343657"/>
          </a:xfrm>
          <a:custGeom>
            <a:avLst/>
            <a:gdLst>
              <a:gd name="connsiteX0" fmla="*/ 0 w 12192000"/>
              <a:gd name="connsiteY0" fmla="*/ 0 h 3179629"/>
              <a:gd name="connsiteX1" fmla="*/ 12192000 w 12192000"/>
              <a:gd name="connsiteY1" fmla="*/ 0 h 3179629"/>
              <a:gd name="connsiteX2" fmla="*/ 12192000 w 12192000"/>
              <a:gd name="connsiteY2" fmla="*/ 3179629 h 3179629"/>
              <a:gd name="connsiteX3" fmla="*/ 0 w 12192000"/>
              <a:gd name="connsiteY3" fmla="*/ 3179629 h 317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79629">
                <a:moveTo>
                  <a:pt x="0" y="0"/>
                </a:moveTo>
                <a:lnTo>
                  <a:pt x="12192000" y="0"/>
                </a:lnTo>
                <a:lnTo>
                  <a:pt x="12192000" y="3179629"/>
                </a:lnTo>
                <a:lnTo>
                  <a:pt x="0" y="3179629"/>
                </a:lnTo>
                <a:close/>
              </a:path>
            </a:pathLst>
          </a:custGeom>
        </p:spPr>
      </p:pic>
      <p:sp>
        <p:nvSpPr>
          <p:cNvPr id="11" name="平行四边形 10"/>
          <p:cNvSpPr/>
          <p:nvPr/>
        </p:nvSpPr>
        <p:spPr>
          <a:xfrm>
            <a:off x="2286000" y="1280854"/>
            <a:ext cx="7620000" cy="4343658"/>
          </a:xfrm>
          <a:prstGeom prst="parallelogram">
            <a:avLst>
              <a:gd name="adj" fmla="val 43883"/>
            </a:avLst>
          </a:prstGeom>
          <a:solidFill>
            <a:srgbClr val="C00000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8"/>
          <p:cNvSpPr txBox="1"/>
          <p:nvPr/>
        </p:nvSpPr>
        <p:spPr>
          <a:xfrm flipH="1">
            <a:off x="5542072" y="3859392"/>
            <a:ext cx="140335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099984" y="4782234"/>
            <a:ext cx="23273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001000" y="6390916"/>
            <a:ext cx="4191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72100" y="1955800"/>
            <a:ext cx="1743075" cy="1743075"/>
            <a:chOff x="8460" y="2112"/>
            <a:chExt cx="2745" cy="2745"/>
          </a:xfrm>
        </p:grpSpPr>
        <p:grpSp>
          <p:nvGrpSpPr>
            <p:cNvPr id="26" name="组合 25"/>
            <p:cNvGrpSpPr/>
            <p:nvPr/>
          </p:nvGrpSpPr>
          <p:grpSpPr>
            <a:xfrm>
              <a:off x="8460" y="2112"/>
              <a:ext cx="2745" cy="2745"/>
              <a:chOff x="2002721" y="1605930"/>
              <a:chExt cx="1332368" cy="1332368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2002721" y="1605930"/>
                <a:ext cx="1332368" cy="1332368"/>
                <a:chOff x="1236675" y="2423160"/>
                <a:chExt cx="1950720" cy="1950720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101600" dir="2700000" algn="tl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414428" y="2592937"/>
                  <a:ext cx="1595213" cy="161116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2251694" y="1854903"/>
                <a:ext cx="834422" cy="834422"/>
              </a:xfrm>
              <a:prstGeom prst="ellipse">
                <a:avLst/>
              </a:prstGeom>
              <a:ln>
                <a:noFill/>
              </a:ln>
              <a:effectLst>
                <a:innerShdw dist="1016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TextBox 28"/>
            <p:cNvSpPr txBox="1"/>
            <p:nvPr/>
          </p:nvSpPr>
          <p:spPr>
            <a:xfrm>
              <a:off x="8643" y="2575"/>
              <a:ext cx="2330" cy="1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4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02</a:t>
              </a:r>
              <a:endParaRPr lang="en-US" altLang="zh-CN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903210" y="5994400"/>
            <a:ext cx="3403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February 2020       By Axe Tang</a:t>
            </a:r>
            <a:endParaRPr lang="en-US" altLang="zh-CN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6745" y="337820"/>
            <a:ext cx="478853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Crash Course</a:t>
            </a:r>
            <a:endParaRPr lang="en-US" altLang="zh-CN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pyth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" y="99060"/>
            <a:ext cx="1507490" cy="113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24510" y="1277620"/>
            <a:ext cx="3640455" cy="577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列表由一系列按特定顺序排列的元素组成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Python使用方括号对“[ ]”来表示列表，并用逗号来分割其中的元素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可以将任何类型的数据加入列表，列表元素之间可以没有任何关系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列表通常包含多个元素，一般建议用英文名称复数形式来作为列表名称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len( )函数计算列表长度即元素的个数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通过列表元素的索引来访问列表元素，索引从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0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开始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负的索引表示倒数元素的位置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59410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什么是列表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List</a:t>
            </a:r>
            <a:endParaRPr lang="en-US" altLang="zh-CN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4477385" y="1930400"/>
          <a:ext cx="7582535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025"/>
                <a:gridCol w="2163445"/>
                <a:gridCol w="1158875"/>
                <a:gridCol w="1572260"/>
                <a:gridCol w="121793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</a:rPr>
                        <a:t>heros[0]</a:t>
                      </a:r>
                      <a:endParaRPr lang="en-US" altLang="zh-CN" sz="180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sym typeface="+mn-ea"/>
                        </a:rPr>
                        <a:t>heros[1]</a:t>
                      </a:r>
                      <a:endParaRPr lang="en-US" altLang="zh-CN" sz="1800">
                        <a:solidFill>
                          <a:srgbClr val="002060"/>
                        </a:solidFill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sym typeface="+mn-ea"/>
                        </a:rPr>
                        <a:t>heros[2]</a:t>
                      </a:r>
                      <a:endParaRPr lang="en-US" altLang="zh-CN" sz="1800">
                        <a:solidFill>
                          <a:srgbClr val="002060"/>
                        </a:solidFill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sym typeface="+mn-ea"/>
                        </a:rPr>
                        <a:t>heros[3]</a:t>
                      </a:r>
                      <a:endParaRPr lang="en-US" altLang="zh-CN" sz="1800">
                        <a:solidFill>
                          <a:srgbClr val="002060"/>
                        </a:solidFill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sym typeface="+mn-ea"/>
                        </a:rPr>
                        <a:t>heros[4]</a:t>
                      </a:r>
                      <a:endParaRPr lang="en-US" altLang="zh-CN" sz="1800">
                        <a:solidFill>
                          <a:srgbClr val="002060"/>
                        </a:solidFill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cs typeface="+mn-lt"/>
                        </a:rPr>
                        <a:t>'pangu’</a:t>
                      </a:r>
                      <a:endParaRPr lang="en-US" altLang="zh-CN" sz="2000" b="1">
                        <a:solidFill>
                          <a:srgbClr val="FF0000"/>
                        </a:solidFill>
                        <a:cs typeface="+mn-lt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2000">
                          <a:srgbClr val="C4E1FF"/>
                        </a:gs>
                        <a:gs pos="100000">
                          <a:srgbClr val="98BEFC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cs typeface="+mn-lt"/>
                        </a:rPr>
                        <a:t>''anqila</a:t>
                      </a:r>
                      <a:r>
                        <a:rPr lang="zh-CN" altLang="en-US" sz="2000" b="1">
                          <a:solidFill>
                            <a:srgbClr val="FF0000"/>
                          </a:solidFill>
                          <a:cs typeface="+mn-lt"/>
                        </a:rPr>
                        <a:t>安其拉</a:t>
                      </a:r>
                      <a:r>
                        <a:rPr lang="en-US" altLang="zh-CN" sz="2000" b="1">
                          <a:solidFill>
                            <a:srgbClr val="FF0000"/>
                          </a:solidFill>
                          <a:cs typeface="+mn-lt"/>
                        </a:rPr>
                        <a:t>''</a:t>
                      </a:r>
                      <a:endParaRPr lang="en-US" altLang="zh-CN" sz="2000" b="1">
                        <a:solidFill>
                          <a:srgbClr val="FF0000"/>
                        </a:solidFill>
                        <a:cs typeface="+mn-lt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2000">
                          <a:srgbClr val="C4E1FF"/>
                        </a:gs>
                        <a:gs pos="100000">
                          <a:srgbClr val="98BEFC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cs typeface="+mn-lt"/>
                        </a:rPr>
                        <a:t>10</a:t>
                      </a:r>
                      <a:endParaRPr lang="en-US" altLang="zh-CN" sz="2000" b="1">
                        <a:solidFill>
                          <a:srgbClr val="FF0000"/>
                        </a:solidFill>
                        <a:cs typeface="+mn-lt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2000">
                          <a:srgbClr val="C4E1FF"/>
                        </a:gs>
                        <a:gs pos="100000">
                          <a:srgbClr val="98BEFC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cs typeface="+mn-lt"/>
                        </a:rPr>
                        <a:t>''</a:t>
                      </a:r>
                      <a:r>
                        <a:rPr lang="zh-CN" altLang="en-US" sz="2000" b="1">
                          <a:solidFill>
                            <a:srgbClr val="FF0000"/>
                          </a:solidFill>
                          <a:cs typeface="+mn-lt"/>
                        </a:rPr>
                        <a:t>小鲁班</a:t>
                      </a:r>
                      <a:r>
                        <a:rPr lang="en-US" altLang="zh-CN" sz="2000" b="1">
                          <a:solidFill>
                            <a:srgbClr val="FF0000"/>
                          </a:solidFill>
                          <a:cs typeface="+mn-lt"/>
                        </a:rPr>
                        <a:t>''</a:t>
                      </a:r>
                      <a:endParaRPr lang="en-US" altLang="zh-CN" sz="2000" b="1">
                        <a:solidFill>
                          <a:srgbClr val="FF0000"/>
                        </a:solidFill>
                        <a:cs typeface="+mn-lt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2000">
                          <a:srgbClr val="C4E1FF"/>
                        </a:gs>
                        <a:gs pos="100000">
                          <a:srgbClr val="98BEFC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cs typeface="+mn-lt"/>
                        </a:rPr>
                        <a:t>5.5</a:t>
                      </a:r>
                      <a:endParaRPr lang="en-US" altLang="zh-CN" sz="2000" b="1">
                        <a:solidFill>
                          <a:srgbClr val="FF0000"/>
                        </a:solidFill>
                        <a:cs typeface="+mn-lt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2000">
                          <a:srgbClr val="C4E1FF"/>
                        </a:gs>
                        <a:gs pos="100000">
                          <a:srgbClr val="98BEFC"/>
                        </a:gs>
                      </a:gsLst>
                      <a:lin scaled="1"/>
                    </a:gra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sym typeface="+mn-ea"/>
                        </a:rPr>
                        <a:t>heros[-5]</a:t>
                      </a:r>
                      <a:endParaRPr lang="en-US" altLang="zh-CN" sz="1800">
                        <a:solidFill>
                          <a:srgbClr val="002060"/>
                        </a:solidFill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sym typeface="+mn-ea"/>
                        </a:rPr>
                        <a:t>heros[-4]</a:t>
                      </a:r>
                      <a:endParaRPr lang="en-US" altLang="zh-CN" sz="1800">
                        <a:solidFill>
                          <a:srgbClr val="002060"/>
                        </a:solidFill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sym typeface="+mn-ea"/>
                        </a:rPr>
                        <a:t>heros[-3]</a:t>
                      </a:r>
                      <a:endParaRPr lang="en-US" altLang="zh-CN" sz="1800">
                        <a:solidFill>
                          <a:srgbClr val="002060"/>
                        </a:solidFill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sym typeface="+mn-ea"/>
                        </a:rPr>
                        <a:t>heros[-2]</a:t>
                      </a:r>
                      <a:endParaRPr lang="en-US" altLang="zh-CN" sz="1800">
                        <a:solidFill>
                          <a:srgbClr val="002060"/>
                        </a:solidFill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sym typeface="+mn-ea"/>
                        </a:rPr>
                        <a:t>heros[-1]</a:t>
                      </a:r>
                      <a:endParaRPr lang="en-US" altLang="zh-CN" sz="1800">
                        <a:solidFill>
                          <a:srgbClr val="002060"/>
                        </a:solidFill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" name="直接箭头连接符 2"/>
          <p:cNvCxnSpPr/>
          <p:nvPr/>
        </p:nvCxnSpPr>
        <p:spPr>
          <a:xfrm>
            <a:off x="4509135" y="1638300"/>
            <a:ext cx="69335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477385" y="954405"/>
            <a:ext cx="7582535" cy="9220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</a:rPr>
              <a:t>heros = ['pangu', "anqila安其拉", 10, '小鲁班', 5.5]</a:t>
            </a:r>
            <a:endParaRPr lang="en-US" altLang="zh-CN">
              <a:solidFill>
                <a:schemeClr val="bg1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</a:rPr>
              <a:t>num = len(heros)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77385" y="3205480"/>
            <a:ext cx="3284855" cy="3441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num = len(my_heros)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print(num)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print(my_heros[0])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print(my_heros[1])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print(my_heros[num-1])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print(my_heros[-1])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print(my_heros[-2])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print(my_heros[-num])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msg = "My favorite hero is "+ my_heros[0]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print(msg)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15960" y="3205480"/>
            <a:ext cx="3744595" cy="3441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$ python list.py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['pangu', 'anqila安其拉', 10, '小鲁班', 5.5]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5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pangu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anqila安其拉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5.5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5.5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小鲁班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pangu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My favorite hero is pangu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7860665" y="460629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870450" y="1033145"/>
            <a:ext cx="6837680" cy="227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append( ) 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方法在列表尾部添加元素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insert(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方法在列表指定位置添加元素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del(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函数删除列表索引指定的元素，索引可以为负值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pop(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方法删除指定索引的元素，无索引则缺省删除尾部元素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remove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删除指定值的列表元素，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remove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只能删除一个元素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628650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修改、添加和删除列表元素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7183120" y="454533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10" y="1158875"/>
            <a:ext cx="4216400" cy="56032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50" y="3190875"/>
            <a:ext cx="7202805" cy="3953510"/>
          </a:xfrm>
          <a:prstGeom prst="rect">
            <a:avLst/>
          </a:prstGeom>
        </p:spPr>
      </p:pic>
      <p:sp>
        <p:nvSpPr>
          <p:cNvPr id="11" name="燕尾形箭头 10"/>
          <p:cNvSpPr/>
          <p:nvPr/>
        </p:nvSpPr>
        <p:spPr>
          <a:xfrm>
            <a:off x="4797425" y="469646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790690" y="1158875"/>
            <a:ext cx="5071110" cy="341503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$ py adjust_list.py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['luban', 'pangu', 'anqila', 'kai', 'gaojianli']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['anqila', 'gaojianli', 'kai', 'luban', 'pangu']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['pangu', 'luban', 'kai', 'gaojianli', 'anqila']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['luban', 'pangu', 'anqila', 'kai', 'gaojianli']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['anqila', 'gaojianli', 'kai', 'luban', 'pangu']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['pangu', 'luban', 'kai', 'gaojianli', 'anqila']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5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Traceback (most recent call last):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File "adjust_list.py", line 12, in &lt;module&gt;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last_hero = heros[len_heros]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IndexError: list index out of range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24510" y="4697095"/>
            <a:ext cx="5565775" cy="20535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临时排序：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sorted( ) 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函数以特定顺序呈现列表元素，缺省情况下为升序，指定参数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reverse=True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则为降序，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sorted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函数不改变列表元素的本来顺序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永久排序：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Wingdings" panose="05000000000000000000" charset="0"/>
              <a:buChar char="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sort( )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方法改变列表的元素顺序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Wingdings" panose="05000000000000000000" charset="0"/>
              <a:buChar char="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reverse( )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方法反转列表元素的本来顺序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组织列表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90690" y="3406775"/>
            <a:ext cx="4582795" cy="11671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燕尾形箭头 6"/>
          <p:cNvSpPr/>
          <p:nvPr/>
        </p:nvSpPr>
        <p:spPr>
          <a:xfrm>
            <a:off x="6271260" y="264223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10" y="1172210"/>
            <a:ext cx="5566410" cy="3416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77025" y="4756150"/>
            <a:ext cx="5185410" cy="1751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len( )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方法计算列表长度即元素个数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/>
              <a:t>列表元素越界访问时程序出错</a:t>
            </a:r>
            <a:endParaRPr lang="zh-CN" altLang="en-US"/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/>
              <a:t>由于列表元素的索引是从</a:t>
            </a:r>
            <a:r>
              <a:rPr lang="en-US" altLang="zh-CN"/>
              <a:t>0</a:t>
            </a:r>
            <a:r>
              <a:rPr lang="zh-CN" altLang="en-US"/>
              <a:t>开始的，最后一个元素的索引是列表长度</a:t>
            </a:r>
            <a:r>
              <a:rPr lang="en-US" altLang="zh-CN"/>
              <a:t>-1</a:t>
            </a:r>
            <a:r>
              <a:rPr lang="zh-CN" altLang="en-US"/>
              <a:t>，因此红框标出的代码会触发</a:t>
            </a:r>
            <a:r>
              <a:rPr lang="en-US" altLang="zh-CN"/>
              <a:t>“</a:t>
            </a:r>
            <a:r>
              <a:rPr lang="zh-CN" altLang="en-US"/>
              <a:t>列表索引越界</a:t>
            </a:r>
            <a:r>
              <a:rPr lang="en-US" altLang="zh-CN"/>
              <a:t>”</a:t>
            </a:r>
            <a:r>
              <a:rPr lang="zh-CN" altLang="en-US"/>
              <a:t>错误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56920" y="3392170"/>
            <a:ext cx="2743835" cy="4140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餐桌, 室内, 就坐, 笔记本电脑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636" y="1280854"/>
            <a:ext cx="12192000" cy="4343657"/>
          </a:xfrm>
          <a:custGeom>
            <a:avLst/>
            <a:gdLst>
              <a:gd name="connsiteX0" fmla="*/ 0 w 12192000"/>
              <a:gd name="connsiteY0" fmla="*/ 0 h 3179629"/>
              <a:gd name="connsiteX1" fmla="*/ 12192000 w 12192000"/>
              <a:gd name="connsiteY1" fmla="*/ 0 h 3179629"/>
              <a:gd name="connsiteX2" fmla="*/ 12192000 w 12192000"/>
              <a:gd name="connsiteY2" fmla="*/ 3179629 h 3179629"/>
              <a:gd name="connsiteX3" fmla="*/ 0 w 12192000"/>
              <a:gd name="connsiteY3" fmla="*/ 3179629 h 317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79629">
                <a:moveTo>
                  <a:pt x="0" y="0"/>
                </a:moveTo>
                <a:lnTo>
                  <a:pt x="12192000" y="0"/>
                </a:lnTo>
                <a:lnTo>
                  <a:pt x="12192000" y="3179629"/>
                </a:lnTo>
                <a:lnTo>
                  <a:pt x="0" y="3179629"/>
                </a:lnTo>
                <a:close/>
              </a:path>
            </a:pathLst>
          </a:custGeom>
        </p:spPr>
      </p:pic>
      <p:sp>
        <p:nvSpPr>
          <p:cNvPr id="11" name="平行四边形 10"/>
          <p:cNvSpPr/>
          <p:nvPr/>
        </p:nvSpPr>
        <p:spPr>
          <a:xfrm>
            <a:off x="2286000" y="1280854"/>
            <a:ext cx="7620000" cy="4343658"/>
          </a:xfrm>
          <a:prstGeom prst="parallelogram">
            <a:avLst>
              <a:gd name="adj" fmla="val 43883"/>
            </a:avLst>
          </a:prstGeom>
          <a:solidFill>
            <a:srgbClr val="C00000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8"/>
          <p:cNvSpPr txBox="1"/>
          <p:nvPr/>
        </p:nvSpPr>
        <p:spPr>
          <a:xfrm flipH="1">
            <a:off x="4931837" y="3859392"/>
            <a:ext cx="26238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操作列表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099984" y="4782234"/>
            <a:ext cx="23273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001000" y="6390916"/>
            <a:ext cx="4191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72100" y="1955800"/>
            <a:ext cx="1743075" cy="1743075"/>
            <a:chOff x="8460" y="2112"/>
            <a:chExt cx="2745" cy="2745"/>
          </a:xfrm>
        </p:grpSpPr>
        <p:grpSp>
          <p:nvGrpSpPr>
            <p:cNvPr id="26" name="组合 25"/>
            <p:cNvGrpSpPr/>
            <p:nvPr/>
          </p:nvGrpSpPr>
          <p:grpSpPr>
            <a:xfrm>
              <a:off x="8460" y="2112"/>
              <a:ext cx="2745" cy="2745"/>
              <a:chOff x="2002721" y="1605930"/>
              <a:chExt cx="1332368" cy="1332368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2002721" y="1605930"/>
                <a:ext cx="1332368" cy="1332368"/>
                <a:chOff x="1236675" y="2423160"/>
                <a:chExt cx="1950720" cy="1950720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101600" dir="2700000" algn="tl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414428" y="2592937"/>
                  <a:ext cx="1595213" cy="161116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2251694" y="1854903"/>
                <a:ext cx="834422" cy="834422"/>
              </a:xfrm>
              <a:prstGeom prst="ellipse">
                <a:avLst/>
              </a:prstGeom>
              <a:ln>
                <a:noFill/>
              </a:ln>
              <a:effectLst>
                <a:innerShdw dist="1016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TextBox 28"/>
            <p:cNvSpPr txBox="1"/>
            <p:nvPr/>
          </p:nvSpPr>
          <p:spPr>
            <a:xfrm>
              <a:off x="8643" y="2575"/>
              <a:ext cx="2330" cy="1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4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03</a:t>
              </a:r>
              <a:endParaRPr lang="en-US" altLang="zh-CN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903210" y="5994400"/>
            <a:ext cx="3403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February 2020       By Axe Tang</a:t>
            </a:r>
            <a:endParaRPr lang="en-US" altLang="zh-CN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6745" y="337820"/>
            <a:ext cx="478853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Crash Course</a:t>
            </a:r>
            <a:endParaRPr lang="en-US" altLang="zh-CN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pyth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" y="99060"/>
            <a:ext cx="1507490" cy="113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756852" y="392154"/>
            <a:ext cx="282702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  <a:sym typeface="+mn-lt"/>
              </a:rPr>
              <a:t>Python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  <a:sym typeface="+mn-lt"/>
              </a:rPr>
              <a:t>起源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苹方-简" panose="020B0400000000000000" charset="-122"/>
              <a:sym typeface="+mn-lt"/>
            </a:endParaRPr>
          </a:p>
        </p:txBody>
      </p:sp>
      <p:sp>
        <p:nvSpPr>
          <p:cNvPr id="60" name="等腰三角形 59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内容占位符 2"/>
          <p:cNvSpPr>
            <a:spLocks noGrp="1"/>
          </p:cNvSpPr>
          <p:nvPr/>
        </p:nvSpPr>
        <p:spPr>
          <a:xfrm>
            <a:off x="756920" y="1302385"/>
            <a:ext cx="4627880" cy="457200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“</a:t>
            </a:r>
            <a:r>
              <a:rPr lang="en-US" altLang="zh-CN" sz="20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1989</a:t>
            </a:r>
            <a:r>
              <a:rPr lang="zh-CN" altLang="en-US" sz="20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年</a:t>
            </a:r>
            <a:r>
              <a:rPr lang="en-US" altLang="zh-CN" sz="20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12</a:t>
            </a:r>
            <a:r>
              <a:rPr lang="zh-CN" altLang="en-US" sz="20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月，我在寻找一门“课余”编程项目来打发圣诞节前后的时间。我的办公室会关门，但我有一台家用电脑，而且没有太多其它东西。我决定为当时我正构思的一个新的脚本语言写一个解释器，它是 </a:t>
            </a:r>
            <a:r>
              <a:rPr lang="en-US" altLang="zh-CN" sz="20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ABC </a:t>
            </a:r>
            <a:r>
              <a:rPr lang="zh-CN" altLang="en-US" sz="20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语言的后代，对 </a:t>
            </a:r>
            <a:r>
              <a:rPr lang="en-US" altLang="zh-CN" sz="20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UNIX / C </a:t>
            </a:r>
            <a:r>
              <a:rPr lang="zh-CN" altLang="en-US" sz="20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程序员会有吸引力。作为一个略微有些无关想法的人，和一个</a:t>
            </a:r>
            <a:r>
              <a:rPr lang="zh-CN" altLang="en-US" sz="2000" dirty="0" smtClean="0">
                <a:solidFill>
                  <a:srgbClr val="FF0000"/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蒙提</a:t>
            </a:r>
            <a:r>
              <a:rPr lang="en-US" altLang="zh-CN" sz="2000" dirty="0" smtClean="0">
                <a:solidFill>
                  <a:srgbClr val="FF0000"/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·</a:t>
            </a:r>
            <a:r>
              <a:rPr lang="zh-CN" altLang="en-US" sz="2000" dirty="0" smtClean="0">
                <a:solidFill>
                  <a:srgbClr val="FF0000"/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派森（</a:t>
            </a:r>
            <a:r>
              <a:rPr lang="en-US" altLang="zh-CN" sz="2000" dirty="0" smtClean="0">
                <a:solidFill>
                  <a:srgbClr val="FF0000"/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Monty Python</a:t>
            </a:r>
            <a:r>
              <a:rPr lang="zh-CN" altLang="en-US" sz="2000" dirty="0" smtClean="0">
                <a:solidFill>
                  <a:srgbClr val="FF0000"/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）的飞行马戏团</a:t>
            </a:r>
            <a:r>
              <a:rPr lang="zh-CN" altLang="en-US" sz="20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的狂热爱好者，我选择了 </a:t>
            </a:r>
            <a:r>
              <a:rPr lang="en-US" altLang="zh-CN" sz="20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Python </a:t>
            </a:r>
            <a:r>
              <a:rPr lang="zh-CN" altLang="en-US" sz="20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作为项目的标题。”</a:t>
            </a:r>
            <a:endParaRPr lang="zh-CN" altLang="en-US" sz="2000" dirty="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7972795" y="5944563"/>
            <a:ext cx="3780155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b="1" dirty="0" smtClean="0"/>
              <a:t>Author: Guido Van </a:t>
            </a:r>
            <a:r>
              <a:rPr lang="en-US" altLang="zh-CN" b="1" dirty="0" err="1" smtClean="0"/>
              <a:t>Rossum</a:t>
            </a:r>
            <a:r>
              <a:rPr lang="en-US" altLang="zh-CN" b="1" dirty="0" smtClean="0"/>
              <a:t> (</a:t>
            </a:r>
            <a:r>
              <a:rPr lang="en-US" altLang="zh-CN" b="1" dirty="0" err="1" smtClean="0"/>
              <a:t>GvR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5945" y="1504315"/>
            <a:ext cx="6097270" cy="4430395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5655945" y="934085"/>
            <a:ext cx="60972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python  [ˈpʌɪθ(ə)n]：蟒蛇</a:t>
            </a:r>
            <a:endParaRPr lang="zh-CN" altLang="en-US" sz="2800" b="1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4510" y="1167765"/>
            <a:ext cx="5764530" cy="286131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heros = ['pangu', 'anqila', 'lanlingwang', 'kai']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for hero in heros: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print(hero.title())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print()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for hero in heros: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print(hero.title()+", you are MVP!")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print("I can't wait to see your next show, "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+ hero.title()+".\n")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print("Thank you, Everyone!")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38010" y="1173480"/>
            <a:ext cx="5128260" cy="53543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$ py iter_list.py 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Pangu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Anqila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Lanlingwang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Kai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Pangu, you are MVP!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 can't wait to see your next show, Pangu.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Anqila, you are MVP!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 can't wait to see your next show, Anqila.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Lanlingwang, you are MVP!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 can't wait to see your next show, Lanlingwang.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Kai, you are MVP!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 can't wait to see your next show, Kai.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Thank you, Everyone!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90906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for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循环遍历列表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6880" y="1492885"/>
            <a:ext cx="2413000" cy="5753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燕尾形箭头 6"/>
          <p:cNvSpPr/>
          <p:nvPr/>
        </p:nvSpPr>
        <p:spPr>
          <a:xfrm>
            <a:off x="6444615" y="243268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436880" y="4144645"/>
            <a:ext cx="6007735" cy="2717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循环语句遍历列表元素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循环语句是让计算机自动完成重复工作的常见方式，列表有多少个元素，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循环就执行多少次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循环中用于临时存储列表中每个元素的值的循环变量（如上例中的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hero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）建议采用英文的单数形式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循环语句末尾的冒号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“:”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标识下一行是循环的开始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循环中计划执行的操作语句必须要缩进，一般为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4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个空格，不缩进的语句不属于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62040" y="392430"/>
            <a:ext cx="6066155" cy="646239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$</a:t>
            </a:r>
            <a:r>
              <a:rPr lang="zh-CN" altLang="en-US">
                <a:solidFill>
                  <a:schemeClr val="bg1"/>
                </a:solidFill>
              </a:rPr>
              <a:t>python iter_list_error.py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['pangu', 'anqila', 'lanlingwang', 'kai']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Pangu, you are MVP!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Anqila, you are MVP!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Lanlingwang, you are MVP!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Kai, you are MVP!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 can't wait to see your next show, Kai.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Thank you, Everyone!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Pangu, you are MVP!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 can't wait to see your next show, Pangu.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Thank you, Everyone!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Anqila, you are MVP!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 can't wait to see your next show, Anqila.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Thank you, Everyone!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Lanlingwang, you are MVP!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 can't wait to see your next show, Lanlingwang.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Thank you, Everyone!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Kai, you are MVP!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 can't wait to see your next show, Kai.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Thank you, Everyone!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24510" y="5147945"/>
            <a:ext cx="5225415" cy="17214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根据缩进来判断代码行与前一个代码行之间的关系。缩进常见错误：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忘记缩进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不必要的缩进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遗漏冒号，引发程序语法错误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23469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避免缩进错误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5720080" y="298577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24510" y="1305560"/>
            <a:ext cx="5224780" cy="369252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heros = ['pangu', 'anqila', 'lanlingwang', 'kai']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print(heros)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for hero in heros: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print(hero.title()+", you are MVP!")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print("I can't wait to see your next show, "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+ hero.title()+".")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print("Thank you, Everyone!")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for hero in heros: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print(hero.title()+", you are MVP!")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print("I can't wait to see your next show, "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+ hero.title()+".")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print("Thank you, Everyone!\n")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2925" y="2429510"/>
            <a:ext cx="4493260" cy="61849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24510" y="4635500"/>
            <a:ext cx="4493260" cy="3625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10" y="1341120"/>
            <a:ext cx="4571365" cy="5191125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835650" y="4255770"/>
            <a:ext cx="5871845" cy="227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range(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方法可以生成指定范围内的整数序列，但序列不包括指定的上限值的元素，可以指定步长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可以使用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循环添加元素的方式创建数值列表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也可以使用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list(range( ))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创建数值列表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min( ), max( ), sum(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等函数可以实现对数值列表中数值元素的简单统计计算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592963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使用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range()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创建数值列表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20800" y="1915795"/>
            <a:ext cx="2820035" cy="5143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燕尾形箭头 6"/>
          <p:cNvSpPr/>
          <p:nvPr/>
        </p:nvSpPr>
        <p:spPr>
          <a:xfrm>
            <a:off x="5278120" y="260604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836285" y="1341120"/>
            <a:ext cx="5870575" cy="286131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$ python range_list.py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2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3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[1, 2, 3, 4]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[1, 3, 5, 7, 9]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[1, 4, 9, 16, 25, 36, 49, 64, 81, 100]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100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385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20800" y="2706370"/>
            <a:ext cx="2940050" cy="5143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61110" y="3526790"/>
            <a:ext cx="3452495" cy="5143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61110" y="5659120"/>
            <a:ext cx="3452495" cy="84391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59170" y="1355090"/>
            <a:ext cx="5802630" cy="383095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$ python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Python 3.7.2 (default, Feb 12 2019, 08:15:36)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[Clang 10.0.0 (clang-1000.11.45.5)] on darwin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Type "help", "copyright", "credits" or "license" for more information.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&gt;&gt;&gt; squares = [value**2 for value in range(1, 11)]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&gt;&gt;&gt; print(squares)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[1, 4, 9, 16, 25, 36, 49, 64, 81, 100]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&gt;&gt;&gt; quit()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24510" y="1355090"/>
            <a:ext cx="4950460" cy="39389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列表解析将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循环和创建新元素的代码合并成一行，并自动附加新元素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列表解析的写法，如下示例，生成一个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到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10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的自然数平方的数值列表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注意：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循环结尾没有冒号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列表解析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59170" y="3512820"/>
            <a:ext cx="5229225" cy="12071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295525" y="5626100"/>
            <a:ext cx="6147435" cy="460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 anchor="t">
            <a:spAutoFit/>
          </a:bodyPr>
          <a:p>
            <a:r>
              <a:rPr lang="zh-CN" altLang="en-US" sz="2400">
                <a:solidFill>
                  <a:schemeClr val="tx1"/>
                </a:solidFill>
                <a:sym typeface="+mn-ea"/>
              </a:rPr>
              <a:t>squares = [value**2 for value in range(1, 11)]</a:t>
            </a:r>
            <a:endParaRPr lang="zh-CN" altLang="en-US" sz="24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920" y="1133475"/>
            <a:ext cx="3495675" cy="5181600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826000" y="4892040"/>
            <a:ext cx="7035800" cy="1907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在列表索引中标识起始和终止索引位置来实现列表切片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无起始索引表示从列表首个元素开始切片，无终止索引表示切片到列表末尾结束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要复制一个新列表，采用列表简单赋值是无效的，必须采用切片方式来复制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577786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使用列表的一部分：切片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98575" y="4235450"/>
            <a:ext cx="2413000" cy="3041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燕尾形箭头 6"/>
          <p:cNvSpPr/>
          <p:nvPr/>
        </p:nvSpPr>
        <p:spPr>
          <a:xfrm>
            <a:off x="4354830" y="231457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26000" y="1099185"/>
            <a:ext cx="7035800" cy="369252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$ python slice.py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['pangu', 'anqila', 'lanlingwang']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['anqila', 'lanlingwang', 'kai']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['pangu', 'anqila']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['kai', 'mozi']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['pangu', 'anqila', 'lanlingwang', 'kai', 'mozi']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Pangu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Anqila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Lanlingwang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['pangu', 'anqila', 'lanlingwang', 'kai', 'mozi']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['pangu', 'anqila', 'lanlingwang', 'kai', 'mozi', 'bianque']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['pangu', 'anqila', 'lanlingwang', 'kai', 'mozi', 'memgya']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['pangu', 'anqila', 'lanlingwang', 'kai', 'mozi', 'memgya']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98575" y="5309870"/>
            <a:ext cx="2413000" cy="3041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7920" y="3554095"/>
            <a:ext cx="4303395" cy="308038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dimensions = (200, 50)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print(dimensions)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for dimension in dimensions: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    print(dimension)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dimensions = (400, 100)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print(dimensions)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dimensions[0] = 100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99885" y="3554095"/>
            <a:ext cx="4302760" cy="307911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$ python tuple.py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(200, 50)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200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50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(400, 100)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Traceback (most recent call last):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  File "tuple.py", line 9, in &lt;module&gt;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    dimensions[0] = 100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TypeError: 'tuple' object does not support item assignment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56920" y="1322070"/>
            <a:ext cx="8947785" cy="18332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将不可变的列表称为元组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(tuple)</a:t>
            </a:r>
            <a:endParaRPr lang="en-US" altLang="zh-CN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元组的定义采用圆括号对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“( )”</a:t>
            </a:r>
            <a:endParaRPr lang="en-US" altLang="zh-CN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修改元组的元素即对元组元素进行赋值，会触发程序错误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虽然不可以修改元组的元素，但是给元组变量赋值是合法的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50126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元组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Tuple</a:t>
            </a:r>
            <a:endParaRPr lang="en-US" altLang="zh-CN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37920" y="6285230"/>
            <a:ext cx="2413000" cy="3041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燕尾形箭头 6"/>
          <p:cNvSpPr/>
          <p:nvPr/>
        </p:nvSpPr>
        <p:spPr>
          <a:xfrm>
            <a:off x="5856605" y="468058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37920" y="5297805"/>
            <a:ext cx="2654300" cy="6502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714490" y="5110480"/>
            <a:ext cx="3859530" cy="14643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56920" y="1099185"/>
            <a:ext cx="10785475" cy="2165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defTabSz="1450975" fontAlgn="auto">
              <a:lnSpc>
                <a:spcPct val="120000"/>
              </a:lnSpc>
              <a:buFont typeface="Arial" panose="020B0604020202090204" pitchFamily="34" charset="0"/>
              <a:buNone/>
              <a:defRPr/>
            </a:pPr>
            <a:r>
              <a:rPr lang="zh-CN" altLang="en-US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若要提出</a:t>
            </a:r>
            <a:r>
              <a:rPr lang="en-US" altLang="zh-CN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语言修改建议，需编写</a:t>
            </a:r>
            <a:r>
              <a:rPr lang="en-US" altLang="zh-CN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改进提案</a:t>
            </a:r>
            <a:r>
              <a:rPr lang="en-US" altLang="zh-CN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PEP</a:t>
            </a:r>
            <a:r>
              <a:rPr lang="zh-CN" altLang="en-US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，它向程序员提供代码格式设置指南</a:t>
            </a:r>
            <a:endParaRPr lang="zh-CN" altLang="en-US" sz="19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缩进：</a:t>
            </a:r>
            <a:r>
              <a:rPr lang="en-US" altLang="zh-CN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PEP8</a:t>
            </a:r>
            <a:r>
              <a:rPr lang="zh-CN" altLang="en-US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建议每级缩进都使用四个空格</a:t>
            </a:r>
            <a:endParaRPr lang="zh-CN" altLang="en-US" sz="19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行长：</a:t>
            </a:r>
            <a:r>
              <a:rPr lang="en-US" altLang="zh-CN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建议每行不超过</a:t>
            </a:r>
            <a:r>
              <a:rPr lang="en-US" altLang="zh-CN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80</a:t>
            </a:r>
            <a:r>
              <a:rPr lang="zh-CN" altLang="en-US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个字符</a:t>
            </a:r>
            <a:endParaRPr lang="zh-CN" altLang="en-US" sz="19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空行：要将不同的程序段分开，可以使用空行。但不应使用三四个空行隔开</a:t>
            </a:r>
            <a:endParaRPr lang="zh-CN" altLang="en-US" sz="19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在比较云算法两边各添加一个空格，增强可读性</a:t>
            </a:r>
            <a:endParaRPr lang="zh-CN" altLang="en-US" sz="19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...</a:t>
            </a:r>
            <a:endParaRPr lang="en-US" altLang="zh-CN" sz="19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代码格式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5485" y="3021330"/>
            <a:ext cx="7082155" cy="36341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餐桌, 室内, 就坐, 笔记本电脑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636" y="1280854"/>
            <a:ext cx="12192000" cy="4343657"/>
          </a:xfrm>
          <a:custGeom>
            <a:avLst/>
            <a:gdLst>
              <a:gd name="connsiteX0" fmla="*/ 0 w 12192000"/>
              <a:gd name="connsiteY0" fmla="*/ 0 h 3179629"/>
              <a:gd name="connsiteX1" fmla="*/ 12192000 w 12192000"/>
              <a:gd name="connsiteY1" fmla="*/ 0 h 3179629"/>
              <a:gd name="connsiteX2" fmla="*/ 12192000 w 12192000"/>
              <a:gd name="connsiteY2" fmla="*/ 3179629 h 3179629"/>
              <a:gd name="connsiteX3" fmla="*/ 0 w 12192000"/>
              <a:gd name="connsiteY3" fmla="*/ 3179629 h 317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79629">
                <a:moveTo>
                  <a:pt x="0" y="0"/>
                </a:moveTo>
                <a:lnTo>
                  <a:pt x="12192000" y="0"/>
                </a:lnTo>
                <a:lnTo>
                  <a:pt x="12192000" y="3179629"/>
                </a:lnTo>
                <a:lnTo>
                  <a:pt x="0" y="3179629"/>
                </a:lnTo>
                <a:close/>
              </a:path>
            </a:pathLst>
          </a:custGeom>
        </p:spPr>
      </p:pic>
      <p:sp>
        <p:nvSpPr>
          <p:cNvPr id="11" name="平行四边形 10"/>
          <p:cNvSpPr/>
          <p:nvPr/>
        </p:nvSpPr>
        <p:spPr>
          <a:xfrm>
            <a:off x="2286000" y="1280854"/>
            <a:ext cx="7620000" cy="4343658"/>
          </a:xfrm>
          <a:prstGeom prst="parallelogram">
            <a:avLst>
              <a:gd name="adj" fmla="val 43883"/>
            </a:avLst>
          </a:prstGeom>
          <a:solidFill>
            <a:srgbClr val="C00000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8"/>
          <p:cNvSpPr txBox="1"/>
          <p:nvPr/>
        </p:nvSpPr>
        <p:spPr>
          <a:xfrm flipH="1">
            <a:off x="5364590" y="3859392"/>
            <a:ext cx="17583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099984" y="4782234"/>
            <a:ext cx="23273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001000" y="6390916"/>
            <a:ext cx="4191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72100" y="1955800"/>
            <a:ext cx="1743075" cy="1743075"/>
            <a:chOff x="8460" y="2112"/>
            <a:chExt cx="2745" cy="2745"/>
          </a:xfrm>
        </p:grpSpPr>
        <p:grpSp>
          <p:nvGrpSpPr>
            <p:cNvPr id="26" name="组合 25"/>
            <p:cNvGrpSpPr/>
            <p:nvPr/>
          </p:nvGrpSpPr>
          <p:grpSpPr>
            <a:xfrm>
              <a:off x="8460" y="2112"/>
              <a:ext cx="2745" cy="2745"/>
              <a:chOff x="2002721" y="1605930"/>
              <a:chExt cx="1332368" cy="1332368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2002721" y="1605930"/>
                <a:ext cx="1332368" cy="1332368"/>
                <a:chOff x="1236675" y="2423160"/>
                <a:chExt cx="1950720" cy="1950720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101600" dir="2700000" algn="tl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414428" y="2592937"/>
                  <a:ext cx="1595213" cy="161116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2251694" y="1854903"/>
                <a:ext cx="834422" cy="834422"/>
              </a:xfrm>
              <a:prstGeom prst="ellipse">
                <a:avLst/>
              </a:prstGeom>
              <a:ln>
                <a:noFill/>
              </a:ln>
              <a:effectLst>
                <a:innerShdw dist="1016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TextBox 28"/>
            <p:cNvSpPr txBox="1"/>
            <p:nvPr/>
          </p:nvSpPr>
          <p:spPr>
            <a:xfrm>
              <a:off x="8643" y="2575"/>
              <a:ext cx="2330" cy="1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4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04</a:t>
              </a:r>
              <a:endParaRPr lang="en-US" altLang="zh-CN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903210" y="5994400"/>
            <a:ext cx="3403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February 2020       By Axe Tang</a:t>
            </a:r>
            <a:endParaRPr lang="en-US" altLang="zh-CN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6745" y="337820"/>
            <a:ext cx="478853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Crash Course</a:t>
            </a:r>
            <a:endParaRPr lang="en-US" altLang="zh-CN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pyth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" y="99060"/>
            <a:ext cx="1507490" cy="113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56920" y="1340485"/>
            <a:ext cx="9519920" cy="7994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全大写显示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“lanlingwang”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首字母大写显示其他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55536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if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语句简单示例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84440" y="3098800"/>
            <a:ext cx="2540000" cy="258445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py heros.py 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Pangu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Anqila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LANLINGWANG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Kai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Mozi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0665" y="2845435"/>
            <a:ext cx="4791075" cy="3090545"/>
          </a:xfrm>
          <a:prstGeom prst="rect">
            <a:avLst/>
          </a:prstGeom>
        </p:spPr>
      </p:pic>
      <p:sp>
        <p:nvSpPr>
          <p:cNvPr id="5" name="燕尾形箭头 4"/>
          <p:cNvSpPr/>
          <p:nvPr/>
        </p:nvSpPr>
        <p:spPr>
          <a:xfrm>
            <a:off x="6755130" y="422465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5725" y="1115060"/>
            <a:ext cx="3003550" cy="53543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answer = 17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if answer != 42: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...     print("That is not 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  the correct answer.")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...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That is not the correct answer.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  <a:sym typeface="+mn-ea"/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 = 19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 &lt; 21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True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 &lt;= 21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True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 &gt; 21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False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 &gt;= 21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False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251065" y="1099185"/>
            <a:ext cx="4457065" cy="52317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每条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if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语句的核心都是一个值为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True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或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False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的表达式，这种表达式被称为条件测试，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根据条件测试的值为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True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还是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False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来决定是否执行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if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语句中的代码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Wingdings" panose="05000000000000000000" charset="0"/>
              <a:buChar char="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条件测试值为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True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，就执行紧跟在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if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语句后面的代码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Wingdings" panose="05000000000000000000" charset="0"/>
              <a:buChar char="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条件测试值为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False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，就忽略这些代码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连续的两个等号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“==”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用于检查两侧值是否相等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“!=”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用于检查两侧值是否不等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此外还有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“&gt;”,”&lt;”,”&gt;=”,”&lt;=”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等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42189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条件测试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1</a:t>
            </a:r>
            <a:endParaRPr lang="en-US" altLang="zh-CN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2590" y="1100455"/>
            <a:ext cx="2806065" cy="53543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&gt;&gt;&gt; car = 'bmw'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&gt;&gt;&gt; car == 'bmw'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True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&gt;&gt;&gt; car == 'audi'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False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&gt;&gt;&gt; car = 'Audi'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&gt;&gt;&gt; car == 'audi'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False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&gt;&gt;&gt; car.lower()=='audi'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True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&gt;&gt;&gt; if car != 'audi':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...     print("it's not audi.")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...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it's not audi.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&gt;&gt;&gt; age = 18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&gt;&gt;&gt; age == 18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True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&gt;&gt;&gt; age == 20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False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756852" y="392154"/>
            <a:ext cx="435292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  <a:sym typeface="+mn-lt"/>
              </a:rPr>
              <a:t>走进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  <a:sym typeface="+mn-lt"/>
              </a:rPr>
              <a:t>Python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  <a:sym typeface="+mn-lt"/>
              </a:rPr>
              <a:t>的世界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苹方-简" panose="020B0400000000000000" charset="-122"/>
              <a:sym typeface="+mn-lt"/>
            </a:endParaRPr>
          </a:p>
        </p:txBody>
      </p:sp>
      <p:sp>
        <p:nvSpPr>
          <p:cNvPr id="60" name="等腰三角形 59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6750" y="1363345"/>
            <a:ext cx="6400165" cy="3677285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5767705" y="862330"/>
            <a:ext cx="6378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Python</a:t>
            </a:r>
            <a:r>
              <a:rPr lang="zh-CN" altLang="en-US" sz="2400" b="1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官网</a:t>
            </a: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：</a:t>
            </a: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hlinkClick r:id="rId2" action="ppaction://hlinkfile"/>
              </a:rPr>
              <a:t>https://www.python.org</a:t>
            </a:r>
            <a:endParaRPr lang="zh-CN" altLang="en-US" sz="240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  <a:hlinkClick r:id="rId2" action="ppaction://hlinkfile"/>
            </a:endParaRPr>
          </a:p>
        </p:txBody>
      </p:sp>
      <p:pic>
        <p:nvPicPr>
          <p:cNvPr id="64" name="图片 63" descr="pyth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35" y="1246505"/>
            <a:ext cx="3109595" cy="23399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20065" y="3739515"/>
            <a:ext cx="539623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Python</a:t>
            </a:r>
            <a:r>
              <a:rPr lang="zh-CN" altLang="en-US" sz="2400" b="1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特点</a:t>
            </a:r>
            <a:endParaRPr lang="zh-CN" altLang="en-US" sz="240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457200" indent="-457200" fontAlgn="auto">
              <a:lnSpc>
                <a:spcPts val="3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交互式命令行</a:t>
            </a:r>
            <a:r>
              <a:rPr lang="en-US" altLang="zh-CN" sz="24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(Interactive console)</a:t>
            </a:r>
            <a:endParaRPr lang="en-US" altLang="zh-CN" sz="2400" dirty="0" smtClean="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457200" indent="-457200" fontAlgn="auto">
              <a:lnSpc>
                <a:spcPts val="3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不只是脚本</a:t>
            </a:r>
            <a:endParaRPr lang="en-US" altLang="zh-CN" sz="2400" dirty="0" smtClean="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457200" indent="-457200" fontAlgn="auto">
              <a:lnSpc>
                <a:spcPts val="3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强大易用的标准库</a:t>
            </a:r>
            <a:endParaRPr lang="en-US" altLang="zh-CN" sz="2400" dirty="0" smtClean="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457200" indent="-457200" fontAlgn="auto">
              <a:lnSpc>
                <a:spcPts val="3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胶水语言</a:t>
            </a:r>
            <a:r>
              <a:rPr lang="en-US" altLang="zh-CN" sz="24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(glue language)</a:t>
            </a:r>
            <a:endParaRPr lang="en-US" altLang="zh-CN" sz="2400" dirty="0" smtClean="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457200" indent="-457200" fontAlgn="auto">
              <a:lnSpc>
                <a:spcPts val="3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收放自如</a:t>
            </a:r>
            <a:r>
              <a:rPr lang="en-US" altLang="zh-CN" sz="24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(scalability)</a:t>
            </a:r>
            <a:endParaRPr lang="en-US" altLang="zh-CN" sz="2400" dirty="0" smtClean="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457200" indent="-457200" fontAlgn="auto">
              <a:lnSpc>
                <a:spcPts val="3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不要括号</a:t>
            </a:r>
            <a:endParaRPr lang="zh-CN" altLang="en-US" sz="240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67705" y="4890770"/>
            <a:ext cx="40544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Python</a:t>
            </a:r>
            <a:r>
              <a:rPr lang="zh-CN" altLang="en-US" sz="2400" b="1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版本</a:t>
            </a:r>
            <a:endParaRPr lang="zh-CN" altLang="en-US" sz="240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- 2.x</a:t>
            </a:r>
            <a:endParaRPr lang="en-US" altLang="zh-CN" sz="240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- 3.x</a:t>
            </a:r>
            <a:endParaRPr lang="en-US" altLang="zh-CN" sz="240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本教程采用</a:t>
            </a:r>
            <a:r>
              <a:rPr lang="en-US" altLang="zh-CN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python 3.7.2</a:t>
            </a: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版本</a:t>
            </a:r>
            <a:endParaRPr lang="zh-CN" altLang="en-US" sz="240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24510" y="1402080"/>
            <a:ext cx="4090670" cy="452310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age_0 = 22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age_1 = 18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age_0 &gt;= 21 and age_1 &gt;=21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False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age_1 = 22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age_0 &gt;= 21 and age_1 &gt;= 21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True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(age_0 &gt;= 21) and (age_1 &gt;= 21)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True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age_0 = 22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age_1 = 18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age_0 &gt;=21 or age_1 &gt;=21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True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age_0 = 18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age_0 &gt;=21 or age_1 &gt;= 21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False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921885" y="318770"/>
            <a:ext cx="6636385" cy="26460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and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检查多个条件是否同时为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True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or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检查多个条件是否其中一个为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True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关键字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让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检查列表是否包含指定元素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not in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检查列表是否不包含指定元素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True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和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False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又称为布尔值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布尔表达式是条件测试的别名，它的结果要么是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True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，要么是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False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52285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条件测试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2</a:t>
            </a:r>
            <a:endParaRPr lang="en-US" altLang="zh-CN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39995" y="2986405"/>
            <a:ext cx="6518910" cy="369252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heros = ["pangu","anqila","miyue"]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"pangu" in heros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True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"luban" in heros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False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"pangu" not in heros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False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"luban" not in heros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True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game_active = True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can_edit = False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print(game_active,can_edit)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True False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416550" y="1099185"/>
            <a:ext cx="6532245" cy="33077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if</a:t>
            </a:r>
            <a:endParaRPr lang="en-US" altLang="zh-CN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if...else</a:t>
            </a:r>
            <a:endParaRPr lang="en-US" altLang="zh-CN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if...elif...else</a:t>
            </a:r>
            <a:endParaRPr lang="en-US" altLang="zh-CN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if...elif...elif...elif</a:t>
            </a:r>
            <a:endParaRPr lang="en-US" altLang="zh-CN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如果只想执行一个代码块就使用</a:t>
            </a: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if-elif-else</a:t>
            </a: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结构</a:t>
            </a:r>
            <a:endParaRPr lang="zh-CN" altLang="en-US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如果要运行多个代码块就使用一系列独立的</a:t>
            </a: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if</a:t>
            </a: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</a:t>
            </a:r>
            <a:endParaRPr lang="zh-CN" altLang="en-US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注意缩进以及</a:t>
            </a: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if</a:t>
            </a: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语句最后的冒号</a:t>
            </a: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“:”</a:t>
            </a:r>
            <a:endParaRPr lang="en-US" altLang="zh-CN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price</a:t>
            </a: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变量的用法</a:t>
            </a:r>
            <a:endParaRPr lang="zh-CN" altLang="en-US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406400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if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语句的几种形式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16550" y="4563745"/>
            <a:ext cx="6532880" cy="216852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</a:rPr>
              <a:t>$</a:t>
            </a:r>
            <a:r>
              <a:rPr lang="zh-CN" altLang="en-US">
                <a:solidFill>
                  <a:schemeClr val="bg1"/>
                </a:solidFill>
              </a:rPr>
              <a:t>python if_forms.py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You are old enough to vote!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Sorry, you are too young to vote.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Your admission cost is $10.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Your admission cost is $10.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燕尾形箭头 4"/>
          <p:cNvSpPr/>
          <p:nvPr/>
        </p:nvSpPr>
        <p:spPr>
          <a:xfrm>
            <a:off x="4820920" y="554101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10" y="1100455"/>
            <a:ext cx="4140200" cy="56610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24510" y="1378585"/>
            <a:ext cx="5055870" cy="12782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判断列表是否为空</a:t>
            </a:r>
            <a:endParaRPr lang="zh-CN" altLang="en-US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</a:t>
            </a: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if</a:t>
            </a: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语句中可以处理列表元素</a:t>
            </a:r>
            <a:endParaRPr lang="zh-CN" altLang="en-US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</a:t>
            </a: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循环中使用</a:t>
            </a: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if...else...</a:t>
            </a:r>
            <a:endParaRPr lang="en-US" altLang="zh-CN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457263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使用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if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语句处理列表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76340" y="4963795"/>
            <a:ext cx="5224145" cy="175323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fontAlgn="auto">
              <a:lnSpc>
                <a:spcPct val="100000"/>
              </a:lnSpc>
            </a:pPr>
            <a:r>
              <a:rPr>
                <a:solidFill>
                  <a:schemeClr val="bg1"/>
                </a:solidFill>
              </a:rPr>
              <a:t>$ python if_checkelem.py</a:t>
            </a:r>
            <a:endParaRPr>
              <a:solidFill>
                <a:schemeClr val="bg1"/>
              </a:solidFill>
            </a:endParaRPr>
          </a:p>
          <a:p>
            <a:pPr fontAlgn="auto">
              <a:lnSpc>
                <a:spcPct val="100000"/>
              </a:lnSpc>
            </a:pPr>
            <a:r>
              <a:rPr>
                <a:solidFill>
                  <a:schemeClr val="bg1"/>
                </a:solidFill>
              </a:rPr>
              <a:t>安其拉加入战队。</a:t>
            </a:r>
            <a:endParaRPr>
              <a:solidFill>
                <a:schemeClr val="bg1"/>
              </a:solidFill>
            </a:endParaRPr>
          </a:p>
          <a:p>
            <a:pPr fontAlgn="auto">
              <a:lnSpc>
                <a:spcPct val="100000"/>
              </a:lnSpc>
            </a:pPr>
            <a:r>
              <a:rPr>
                <a:solidFill>
                  <a:schemeClr val="bg1"/>
                </a:solidFill>
              </a:rPr>
              <a:t>扁鹊加入战队。</a:t>
            </a:r>
            <a:endParaRPr>
              <a:solidFill>
                <a:schemeClr val="bg1"/>
              </a:solidFill>
            </a:endParaRPr>
          </a:p>
          <a:p>
            <a:pPr fontAlgn="auto">
              <a:lnSpc>
                <a:spcPct val="100000"/>
              </a:lnSpc>
            </a:pPr>
            <a:r>
              <a:rPr>
                <a:solidFill>
                  <a:schemeClr val="bg1"/>
                </a:solidFill>
              </a:rPr>
              <a:t>孙尚香加入战队。</a:t>
            </a:r>
            <a:endParaRPr>
              <a:solidFill>
                <a:schemeClr val="bg1"/>
              </a:solidFill>
            </a:endParaRPr>
          </a:p>
          <a:p>
            <a:pPr fontAlgn="auto">
              <a:lnSpc>
                <a:spcPct val="100000"/>
              </a:lnSpc>
            </a:pPr>
            <a:r>
              <a:rPr>
                <a:solidFill>
                  <a:schemeClr val="bg1"/>
                </a:solidFill>
              </a:rPr>
              <a:t>鲁班加入战队。</a:t>
            </a:r>
            <a:endParaRPr>
              <a:solidFill>
                <a:schemeClr val="bg1"/>
              </a:solidFill>
            </a:endParaRPr>
          </a:p>
          <a:p>
            <a:pPr fontAlgn="auto">
              <a:lnSpc>
                <a:spcPct val="100000"/>
              </a:lnSpc>
            </a:pPr>
            <a:r>
              <a:rPr>
                <a:solidFill>
                  <a:schemeClr val="bg1"/>
                </a:solidFill>
              </a:rPr>
              <a:t>很好，盘古已经加入战队，可以开始比赛。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5" name="燕尾形箭头 4"/>
          <p:cNvSpPr/>
          <p:nvPr/>
        </p:nvSpPr>
        <p:spPr>
          <a:xfrm rot="5400000">
            <a:off x="8670290" y="460946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6340" y="38100"/>
            <a:ext cx="5224780" cy="44862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餐桌, 室内, 就坐, 笔记本电脑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636" y="1280854"/>
            <a:ext cx="12192000" cy="4343657"/>
          </a:xfrm>
          <a:custGeom>
            <a:avLst/>
            <a:gdLst>
              <a:gd name="connsiteX0" fmla="*/ 0 w 12192000"/>
              <a:gd name="connsiteY0" fmla="*/ 0 h 3179629"/>
              <a:gd name="connsiteX1" fmla="*/ 12192000 w 12192000"/>
              <a:gd name="connsiteY1" fmla="*/ 0 h 3179629"/>
              <a:gd name="connsiteX2" fmla="*/ 12192000 w 12192000"/>
              <a:gd name="connsiteY2" fmla="*/ 3179629 h 3179629"/>
              <a:gd name="connsiteX3" fmla="*/ 0 w 12192000"/>
              <a:gd name="connsiteY3" fmla="*/ 3179629 h 317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79629">
                <a:moveTo>
                  <a:pt x="0" y="0"/>
                </a:moveTo>
                <a:lnTo>
                  <a:pt x="12192000" y="0"/>
                </a:lnTo>
                <a:lnTo>
                  <a:pt x="12192000" y="3179629"/>
                </a:lnTo>
                <a:lnTo>
                  <a:pt x="0" y="3179629"/>
                </a:lnTo>
                <a:close/>
              </a:path>
            </a:pathLst>
          </a:custGeom>
        </p:spPr>
      </p:pic>
      <p:sp>
        <p:nvSpPr>
          <p:cNvPr id="11" name="平行四边形 10"/>
          <p:cNvSpPr/>
          <p:nvPr/>
        </p:nvSpPr>
        <p:spPr>
          <a:xfrm>
            <a:off x="2286000" y="1280854"/>
            <a:ext cx="7620000" cy="4343658"/>
          </a:xfrm>
          <a:prstGeom prst="parallelogram">
            <a:avLst>
              <a:gd name="adj" fmla="val 43883"/>
            </a:avLst>
          </a:prstGeom>
          <a:solidFill>
            <a:srgbClr val="C00000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8"/>
          <p:cNvSpPr txBox="1"/>
          <p:nvPr/>
        </p:nvSpPr>
        <p:spPr>
          <a:xfrm flipH="1">
            <a:off x="5542073" y="3859392"/>
            <a:ext cx="140335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字典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099984" y="4782234"/>
            <a:ext cx="23273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001000" y="6390916"/>
            <a:ext cx="4191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72100" y="1955800"/>
            <a:ext cx="1743075" cy="1743075"/>
            <a:chOff x="8460" y="2112"/>
            <a:chExt cx="2745" cy="2745"/>
          </a:xfrm>
        </p:grpSpPr>
        <p:grpSp>
          <p:nvGrpSpPr>
            <p:cNvPr id="26" name="组合 25"/>
            <p:cNvGrpSpPr/>
            <p:nvPr/>
          </p:nvGrpSpPr>
          <p:grpSpPr>
            <a:xfrm>
              <a:off x="8460" y="2112"/>
              <a:ext cx="2745" cy="2745"/>
              <a:chOff x="2002721" y="1605930"/>
              <a:chExt cx="1332368" cy="1332368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2002721" y="1605930"/>
                <a:ext cx="1332368" cy="1332368"/>
                <a:chOff x="1236675" y="2423160"/>
                <a:chExt cx="1950720" cy="1950720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101600" dir="2700000" algn="tl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414428" y="2592937"/>
                  <a:ext cx="1595213" cy="161116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2251694" y="1854903"/>
                <a:ext cx="834422" cy="834422"/>
              </a:xfrm>
              <a:prstGeom prst="ellipse">
                <a:avLst/>
              </a:prstGeom>
              <a:ln>
                <a:noFill/>
              </a:ln>
              <a:effectLst>
                <a:innerShdw dist="1016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TextBox 28"/>
            <p:cNvSpPr txBox="1"/>
            <p:nvPr/>
          </p:nvSpPr>
          <p:spPr>
            <a:xfrm>
              <a:off x="8643" y="2575"/>
              <a:ext cx="2330" cy="1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4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05</a:t>
              </a:r>
              <a:endParaRPr lang="en-US" altLang="zh-CN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903210" y="5994400"/>
            <a:ext cx="3403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February 2020       By Axe Tang</a:t>
            </a:r>
            <a:endParaRPr lang="en-US" altLang="zh-CN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6745" y="337820"/>
            <a:ext cx="478853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Crash Course</a:t>
            </a:r>
            <a:endParaRPr lang="en-US" altLang="zh-CN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pyth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" y="99060"/>
            <a:ext cx="1507490" cy="113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721350" y="2929255"/>
            <a:ext cx="6346190" cy="36620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b="1" dirty="0">
                <a:solidFill>
                  <a:srgbClr val="FF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b="1" dirty="0">
                <a:solidFill>
                  <a:srgbClr val="FF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中，字典是一系列键</a:t>
            </a:r>
            <a:r>
              <a:rPr lang="en-US" altLang="zh-CN" b="1" dirty="0">
                <a:solidFill>
                  <a:srgbClr val="FF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-</a:t>
            </a:r>
            <a:r>
              <a:rPr lang="zh-CN" altLang="en-US" b="1" dirty="0">
                <a:solidFill>
                  <a:srgbClr val="FF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值对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，每个键都与一个值相关联，与键相关联的值可以是数字、字符串、列表乃至字典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中，字典用放在花括号对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{}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中的一系列键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-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值对表示</a:t>
            </a:r>
            <a:endParaRPr lang="en-US" altLang="zh-CN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要获取与键关联的值，可依次指定字典名和放在方括号对内的键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要给字典添加元素即键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-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值对，可依次指定字典名、用方括号括起的键和相关联的值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要修改字典中的值，可依次指定字典名、用方括号括起的键以及与该键相关联的新值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</a:t>
            </a:r>
            <a:r>
              <a:rPr lang="en-US" altLang="zh-CN" b="1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del</a:t>
            </a:r>
            <a:r>
              <a:rPr lang="zh-CN" altLang="en-US" b="1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语句将不需要的键</a:t>
            </a:r>
            <a:r>
              <a:rPr lang="en-US" altLang="zh-CN" b="1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-</a:t>
            </a:r>
            <a:r>
              <a:rPr lang="zh-CN" altLang="en-US" b="1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值对彻底删除，必须指定字典名和要删除的键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课根据需要使用字典存储一个对象的信息，也可以存储众多对象的同一种信息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16738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使用字典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Dict</a:t>
            </a:r>
            <a:endParaRPr lang="en-US" altLang="zh-CN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5344795" y="162941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70" y="1369060"/>
            <a:ext cx="5056505" cy="51962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12790" y="392430"/>
            <a:ext cx="6346190" cy="239966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500">
                <a:solidFill>
                  <a:schemeClr val="bg1"/>
                </a:solidFill>
              </a:rPr>
              <a:t>$ python use_map.py</a:t>
            </a:r>
            <a:endParaRPr lang="zh-CN" altLang="en-US" sz="1500">
              <a:solidFill>
                <a:schemeClr val="bg1"/>
              </a:solidFill>
            </a:endParaRPr>
          </a:p>
          <a:p>
            <a:r>
              <a:rPr lang="zh-CN" altLang="en-US" sz="1500">
                <a:solidFill>
                  <a:schemeClr val="bg1"/>
                </a:solidFill>
              </a:rPr>
              <a:t>{'type': '战士', 'life': 1000, 'attack': 100}</a:t>
            </a:r>
            <a:endParaRPr lang="zh-CN" altLang="en-US" sz="1500">
              <a:solidFill>
                <a:schemeClr val="bg1"/>
              </a:solidFill>
            </a:endParaRPr>
          </a:p>
          <a:p>
            <a:r>
              <a:rPr lang="zh-CN" altLang="en-US" sz="1500">
                <a:solidFill>
                  <a:schemeClr val="bg1"/>
                </a:solidFill>
              </a:rPr>
              <a:t>战士</a:t>
            </a:r>
            <a:endParaRPr lang="zh-CN" altLang="en-US" sz="1500">
              <a:solidFill>
                <a:schemeClr val="bg1"/>
              </a:solidFill>
            </a:endParaRPr>
          </a:p>
          <a:p>
            <a:r>
              <a:rPr lang="zh-CN" altLang="en-US" sz="1500">
                <a:solidFill>
                  <a:schemeClr val="bg1"/>
                </a:solidFill>
              </a:rPr>
              <a:t>1000</a:t>
            </a:r>
            <a:endParaRPr lang="zh-CN" altLang="en-US" sz="1500">
              <a:solidFill>
                <a:schemeClr val="bg1"/>
              </a:solidFill>
            </a:endParaRPr>
          </a:p>
          <a:p>
            <a:r>
              <a:rPr lang="zh-CN" altLang="en-US" sz="1500">
                <a:solidFill>
                  <a:schemeClr val="bg1"/>
                </a:solidFill>
              </a:rPr>
              <a:t>100</a:t>
            </a:r>
            <a:endParaRPr lang="zh-CN" altLang="en-US" sz="1500">
              <a:solidFill>
                <a:schemeClr val="bg1"/>
              </a:solidFill>
            </a:endParaRPr>
          </a:p>
          <a:p>
            <a:r>
              <a:rPr lang="zh-CN" altLang="en-US" sz="1500">
                <a:solidFill>
                  <a:schemeClr val="bg1"/>
                </a:solidFill>
              </a:rPr>
              <a:t>{'type': '战士', 'life': 1000, 'attack': 100, 'name': '盘古'}</a:t>
            </a:r>
            <a:endParaRPr lang="zh-CN" altLang="en-US" sz="1500">
              <a:solidFill>
                <a:schemeClr val="bg1"/>
              </a:solidFill>
            </a:endParaRPr>
          </a:p>
          <a:p>
            <a:r>
              <a:rPr lang="zh-CN" altLang="en-US" sz="1500">
                <a:solidFill>
                  <a:schemeClr val="bg1"/>
                </a:solidFill>
              </a:rPr>
              <a:t>{'type': '战士', 'life': 1000, 'attack': 100, 'name': '孙策'}</a:t>
            </a:r>
            <a:endParaRPr lang="zh-CN" altLang="en-US" sz="1500">
              <a:solidFill>
                <a:schemeClr val="bg1"/>
              </a:solidFill>
            </a:endParaRPr>
          </a:p>
          <a:p>
            <a:r>
              <a:rPr lang="zh-CN" altLang="en-US" sz="1500">
                <a:solidFill>
                  <a:schemeClr val="bg1"/>
                </a:solidFill>
              </a:rPr>
              <a:t>{'type': '战士', 'life': 1000, 'name': '孙策'}</a:t>
            </a:r>
            <a:endParaRPr lang="zh-CN" altLang="en-US" sz="1500">
              <a:solidFill>
                <a:schemeClr val="bg1"/>
              </a:solidFill>
            </a:endParaRPr>
          </a:p>
          <a:p>
            <a:r>
              <a:rPr lang="zh-CN" altLang="en-US" sz="1500">
                <a:solidFill>
                  <a:schemeClr val="bg1"/>
                </a:solidFill>
              </a:rPr>
              <a:t>{'Father': '墨子', 'Mother': '安琪拉', 'Son': '鲁班', 'Daughter': '娜可露露'}</a:t>
            </a:r>
            <a:endParaRPr lang="zh-CN" altLang="en-US" sz="1500">
              <a:solidFill>
                <a:schemeClr val="bg1"/>
              </a:solidFill>
            </a:endParaRPr>
          </a:p>
          <a:p>
            <a:r>
              <a:rPr lang="zh-CN" altLang="en-US" sz="1500">
                <a:solidFill>
                  <a:schemeClr val="bg1"/>
                </a:solidFill>
              </a:rPr>
              <a:t>Son's favorite hero is 鲁班.</a:t>
            </a:r>
            <a:endParaRPr lang="zh-CN" altLang="en-US" sz="150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4820" y="4197985"/>
            <a:ext cx="2413000" cy="2133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6184265" y="895985"/>
            <a:ext cx="5725795" cy="2553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循环遍历字典，要声明两个变量（如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key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和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value)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存储键值的键和值，然后用字典名调用方法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items( )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，它返回一个键值对列表。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循环依次将字典中的每个键值对存储到指定的两个变量中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在不需要使用字典中键值对的值时，方法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keys( )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返回由字典的键组成的一个列表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遍历字典</a:t>
            </a:r>
            <a:endParaRPr lang="en-US" altLang="zh-CN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5680710" y="469582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184265" y="3489325"/>
            <a:ext cx="5725795" cy="332295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$ python iter_map.py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Key: type	Value: 战士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Key: life	Value: 1000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Key: attack	Value: 100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Fathers favorite hero is 墨子.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Mothers favorite hero is 安琪拉.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Sons favorite hero is 鲁班.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Daughters favorite hero is 娜可露露.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Father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Hi Father, I see your favorite hero is 墨子!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Mother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Hi Mother, I see your favorite hero is 安琪拉!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Son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Daughter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Uncle, please tell me your favorite hero.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06855" y="6856095"/>
            <a:ext cx="2413000" cy="2133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10" y="1099185"/>
            <a:ext cx="5121910" cy="54927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0710" y="151765"/>
            <a:ext cx="6301105" cy="3140710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58470" y="1171575"/>
            <a:ext cx="4951095" cy="5139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字典记录键和值之间关系，但获取字典元素时的获取顺序是不可预测的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要以特定顺序返回元素，可使用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sorted(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来获得特定顺序排列的键列表的副本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要遍历字典中所有值，可以使用方法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values(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，它返回一个值列表，且不包含任何键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这种做法提取字典中所有的值，但没有考虑是否会出现重复项的情况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如果要剔除重复项，参加下一页的集合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set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使用方法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72605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按顺序遍历</a:t>
            </a:r>
            <a:endParaRPr lang="en-US" altLang="zh-CN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80710" y="3851275"/>
            <a:ext cx="6301105" cy="279971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$ python iter_order_map.py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Daughter, thank your for your information.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Father, thank your for your information.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Mother, thank your for your information.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Son, thank your for your information.</a:t>
            </a:r>
            <a:endParaRPr lang="zh-CN" altLang="en-US" sz="1600">
              <a:solidFill>
                <a:schemeClr val="bg1"/>
              </a:solidFill>
            </a:endParaRPr>
          </a:p>
          <a:p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the following heros have been mentioned: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Mozi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Anqila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Luban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Nakelulu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52160" y="2793365"/>
            <a:ext cx="4029710" cy="2647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燕尾形箭头 4"/>
          <p:cNvSpPr/>
          <p:nvPr/>
        </p:nvSpPr>
        <p:spPr>
          <a:xfrm rot="5400000">
            <a:off x="8642350" y="342392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852160" y="1864360"/>
            <a:ext cx="4497070" cy="2647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24510" y="1191895"/>
            <a:ext cx="4956175" cy="338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集合类似于列表，但每个元素都必须是独一无二的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通过对包含重复元素的列表调用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set( )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，可以让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找出列表中独一无二的元素，并使用这些元素来创建一个集合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192087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集合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set</a:t>
            </a:r>
            <a:endParaRPr lang="en-US" altLang="zh-CN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5680710" y="469582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680710" y="4695825"/>
            <a:ext cx="5669280" cy="19380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$</a:t>
            </a:r>
            <a:r>
              <a:rPr lang="zh-CN" altLang="en-US" sz="2000">
                <a:solidFill>
                  <a:schemeClr val="bg1"/>
                </a:solidFill>
              </a:rPr>
              <a:t>python iter_set_map.py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The following heros have been mentioned: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	Mozi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	Nakelulu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	Luban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	Anqila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0710" y="1339215"/>
            <a:ext cx="5669280" cy="315785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57265" y="3963670"/>
            <a:ext cx="4497070" cy="2647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930" y="1223645"/>
            <a:ext cx="3768725" cy="5586730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986655" y="989330"/>
            <a:ext cx="6541770" cy="29692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有时候需要将一系列字典存储在列表中，或将列表作为值存储在字典中，这种使用方法叫做嵌套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可以在列表中嵌套字典、在字典中嵌套列表，甚至在字典中嵌套字典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一个将字典作为元素嵌套到列表里的例子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循环与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range( )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一起批量生成列表的字典元素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使用切片修改字典列表中的字典元素值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74332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嵌套：字典列表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4500245" y="530606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045075" y="4133850"/>
            <a:ext cx="3415030" cy="267652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]$ python map_nest.py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{'type': '战士', 'life': 1000}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{'type': '法师', 'life': 700}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{'type': '射手', 'life': 500}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...............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{'type': '法师', 'life': 700, 'attack': 150}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{'type': '法师', 'life': 700, 'attack': 150}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{'type': '法师', 'life': 700, 'attack': 150}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{'type': '战士', 'life': 1000, 'attack': 200}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{'type': '战士', 'life': 1000, 'attack': 200}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...............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Total number of heros: 30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7240" y="2274570"/>
            <a:ext cx="3363595" cy="2432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85495" y="3439160"/>
            <a:ext cx="3363595" cy="2432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85495" y="4596130"/>
            <a:ext cx="3363595" cy="2432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6200" y="1099185"/>
            <a:ext cx="4419600" cy="5681980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24510" y="1393825"/>
            <a:ext cx="2713990" cy="4492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将列表作为键值对的值存储在字典中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每当需要在字典中将一个键关联到多个值时，都可以在字典中嵌套一个列表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526923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嵌套：字典中存储列表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8486140" y="377444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955405" y="1062990"/>
            <a:ext cx="3067050" cy="575437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$ python map_nest_list.py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力小战队的成员：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Lucas Tang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Kate Lee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Katherine Sha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Jack Ma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Tom Lau</a:t>
            </a:r>
            <a:endParaRPr lang="zh-CN" altLang="en-US" sz="1600">
              <a:solidFill>
                <a:schemeClr val="bg1"/>
              </a:solidFill>
            </a:endParaRPr>
          </a:p>
          <a:p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Father's favorite heros are: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盘古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成吉思汗</a:t>
            </a:r>
            <a:endParaRPr lang="zh-CN" altLang="en-US" sz="1600">
              <a:solidFill>
                <a:schemeClr val="bg1"/>
              </a:solidFill>
            </a:endParaRPr>
          </a:p>
          <a:p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Mother's favorite heros are: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安琪拉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庄周</a:t>
            </a:r>
            <a:endParaRPr lang="zh-CN" altLang="en-US" sz="1600">
              <a:solidFill>
                <a:schemeClr val="bg1"/>
              </a:solidFill>
            </a:endParaRPr>
          </a:p>
          <a:p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Son's favorite heros are: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鲁班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后羿</a:t>
            </a:r>
            <a:endParaRPr lang="zh-CN" altLang="en-US" sz="1600">
              <a:solidFill>
                <a:schemeClr val="bg1"/>
              </a:solidFill>
            </a:endParaRPr>
          </a:p>
          <a:p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Daughter's favorite heros are: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小乔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公孙离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02735" y="3383280"/>
            <a:ext cx="3424555" cy="2146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102735" y="5564505"/>
            <a:ext cx="4104005" cy="2444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02735" y="6219190"/>
            <a:ext cx="4104005" cy="2444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756852" y="392154"/>
            <a:ext cx="384429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Python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语言特征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6920" y="1264285"/>
            <a:ext cx="407987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2400">
                <a:sym typeface="+mn-ea"/>
              </a:rPr>
              <a:t>Python 是一门动态的、强类型语言</a:t>
            </a:r>
            <a:endParaRPr lang="zh-CN" altLang="en-US" sz="2400">
              <a:sym typeface="+mn-ea"/>
            </a:endParaRPr>
          </a:p>
          <a:p>
            <a:pPr marL="427355" indent="-427355" algn="l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>
                <a:sym typeface="+mn-ea"/>
              </a:rPr>
              <a:t>动态语言：动态指代码运行时才被编译器一行一行翻译执行</a:t>
            </a:r>
            <a:endParaRPr lang="zh-CN" altLang="en-US" sz="2400"/>
          </a:p>
          <a:p>
            <a:pPr marL="427355" indent="-427355" algn="l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>
                <a:sym typeface="+mn-ea"/>
              </a:rPr>
              <a:t>强类型：强类型指被绑定一个类型后便不能修改，不能与其他类型混用</a:t>
            </a:r>
            <a:endParaRPr lang="zh-CN" altLang="en-US" sz="24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4930" y="1489710"/>
            <a:ext cx="6572250" cy="40722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3420" y="1062990"/>
            <a:ext cx="5288915" cy="569277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members = {'lucas tang': {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'hero': '扁鹊',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'role': '中路',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},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'kate lee': {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'hero': '盘古',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'role': '打野',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},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'jack ma': {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'hero': '鲁班',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'role': '下路',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},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'tom lau': {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'hero': '庄周',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'role': '辅助',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},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'katherine sha': {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'hero': '孙策',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'role': '上路',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},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}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for member_name, member_info in members.items():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print("Member name: " + member_name)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print("\tHero: "+member_info['hero'])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print("\tRole: "+member_info['role'])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34340" y="1431925"/>
            <a:ext cx="2713990" cy="50469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可以在字典中嵌套字典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注意这样做程序代码结构会迅速复杂起来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示例给出一个战队成员的字典，其中嵌套了每个成员信息的字典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526923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嵌套：字典中存储字典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8522335" y="374396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036050" y="1893570"/>
            <a:ext cx="3067050" cy="403098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$ python map_nest_map.py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Member name: lucas tang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Hero: 扁鹊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Role: 中路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Member name: kate lee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Hero: 盘古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Role: 打野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Member name: jack ma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Hero: 鲁班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Role: 下路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Member name: tom lau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Hero: 庄周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Role: 辅助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Member name: katherine sha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Hero: 孙策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Role: 上路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62630" y="5739765"/>
            <a:ext cx="4643120" cy="10013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餐桌, 室内, 就坐, 笔记本电脑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636" y="1280854"/>
            <a:ext cx="12192000" cy="4343657"/>
          </a:xfrm>
          <a:custGeom>
            <a:avLst/>
            <a:gdLst>
              <a:gd name="connsiteX0" fmla="*/ 0 w 12192000"/>
              <a:gd name="connsiteY0" fmla="*/ 0 h 3179629"/>
              <a:gd name="connsiteX1" fmla="*/ 12192000 w 12192000"/>
              <a:gd name="connsiteY1" fmla="*/ 0 h 3179629"/>
              <a:gd name="connsiteX2" fmla="*/ 12192000 w 12192000"/>
              <a:gd name="connsiteY2" fmla="*/ 3179629 h 3179629"/>
              <a:gd name="connsiteX3" fmla="*/ 0 w 12192000"/>
              <a:gd name="connsiteY3" fmla="*/ 3179629 h 317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79629">
                <a:moveTo>
                  <a:pt x="0" y="0"/>
                </a:moveTo>
                <a:lnTo>
                  <a:pt x="12192000" y="0"/>
                </a:lnTo>
                <a:lnTo>
                  <a:pt x="12192000" y="3179629"/>
                </a:lnTo>
                <a:lnTo>
                  <a:pt x="0" y="3179629"/>
                </a:lnTo>
                <a:close/>
              </a:path>
            </a:pathLst>
          </a:custGeom>
        </p:spPr>
      </p:pic>
      <p:sp>
        <p:nvSpPr>
          <p:cNvPr id="11" name="平行四边形 10"/>
          <p:cNvSpPr/>
          <p:nvPr/>
        </p:nvSpPr>
        <p:spPr>
          <a:xfrm>
            <a:off x="2286000" y="1280854"/>
            <a:ext cx="7620000" cy="4343658"/>
          </a:xfrm>
          <a:prstGeom prst="parallelogram">
            <a:avLst>
              <a:gd name="adj" fmla="val 43883"/>
            </a:avLst>
          </a:prstGeom>
          <a:solidFill>
            <a:srgbClr val="C00000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8"/>
          <p:cNvSpPr txBox="1"/>
          <p:nvPr/>
        </p:nvSpPr>
        <p:spPr>
          <a:xfrm flipH="1">
            <a:off x="3161458" y="3859392"/>
            <a:ext cx="61645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输入和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099984" y="4782234"/>
            <a:ext cx="23273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001000" y="6390916"/>
            <a:ext cx="4191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72100" y="1955800"/>
            <a:ext cx="1743075" cy="1743075"/>
            <a:chOff x="8460" y="2112"/>
            <a:chExt cx="2745" cy="2745"/>
          </a:xfrm>
        </p:grpSpPr>
        <p:grpSp>
          <p:nvGrpSpPr>
            <p:cNvPr id="26" name="组合 25"/>
            <p:cNvGrpSpPr/>
            <p:nvPr/>
          </p:nvGrpSpPr>
          <p:grpSpPr>
            <a:xfrm>
              <a:off x="8460" y="2112"/>
              <a:ext cx="2745" cy="2745"/>
              <a:chOff x="2002721" y="1605930"/>
              <a:chExt cx="1332368" cy="1332368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2002721" y="1605930"/>
                <a:ext cx="1332368" cy="1332368"/>
                <a:chOff x="1236675" y="2423160"/>
                <a:chExt cx="1950720" cy="1950720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101600" dir="2700000" algn="tl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414428" y="2592937"/>
                  <a:ext cx="1595213" cy="161116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2251694" y="1854903"/>
                <a:ext cx="834422" cy="834422"/>
              </a:xfrm>
              <a:prstGeom prst="ellipse">
                <a:avLst/>
              </a:prstGeom>
              <a:ln>
                <a:noFill/>
              </a:ln>
              <a:effectLst>
                <a:innerShdw dist="1016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TextBox 28"/>
            <p:cNvSpPr txBox="1"/>
            <p:nvPr/>
          </p:nvSpPr>
          <p:spPr>
            <a:xfrm>
              <a:off x="8643" y="2575"/>
              <a:ext cx="2330" cy="1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4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06</a:t>
              </a:r>
              <a:endParaRPr lang="en-US" altLang="zh-CN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903210" y="5994400"/>
            <a:ext cx="3403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February 2020       By Axe Tang</a:t>
            </a:r>
            <a:endParaRPr lang="en-US" altLang="zh-CN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6745" y="337820"/>
            <a:ext cx="478853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Crash Course</a:t>
            </a:r>
            <a:endParaRPr lang="en-US" altLang="zh-CN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pyth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" y="99060"/>
            <a:ext cx="1507490" cy="113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41725" y="1099185"/>
            <a:ext cx="8207375" cy="566610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en-US" altLang="zh-CN" sz="1600">
                <a:solidFill>
                  <a:schemeClr val="bg1"/>
                </a:solidFill>
                <a:sym typeface="+mn-ea"/>
              </a:rPr>
              <a:t>$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python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Python 3.7.2 (default, Feb 12 2019, 08:15:36)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[Clang 10.0.0 (clang-1000.11.45.5)] on darwin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Type "help", "copyright", "credits" or "license" for more information.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&gt;&gt;&gt; message=input("Tell me something, and I will repeat it back to you: ")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Tell me something, and I will repeat it back to you: Hello Everyone!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&gt;&gt;&gt; print(message)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Hello Everyone!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&gt;&gt;&gt; name=input("Please enter your name: ")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Please enter your name: lucas tang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&gt;&gt;&gt; print("Hello, "+name.title()+"!")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Hello, Lucas Tang!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&gt;&gt;&gt; prompt="If you tell us who you are,we can personalize the message you see."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&gt;&gt;&gt; prompt+="\tWhat is your first name? "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&gt;&gt;&gt; name=input(prompt)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If you tell us who you are,we can personalize the message you see.	What is your first name? Lucas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&gt;&gt;&gt; print("\nHello, " + name + "!")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Hello, Lucas!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&gt;&gt;&gt;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95935" y="1163320"/>
            <a:ext cx="3025775" cy="4677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input(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让程序暂停运行，等待用户输入一些文本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获取用户输入后，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将其存储在一个变量中，方便后续使用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如果你使用的是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Python2.x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版本，请使用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raw_input(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代替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input(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来获取用户输入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526224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函数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input()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的工作原理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41725" y="2201545"/>
            <a:ext cx="6913880" cy="2876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41725" y="3239770"/>
            <a:ext cx="6913880" cy="2876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641725" y="4302760"/>
            <a:ext cx="7880350" cy="8140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40985" y="1243330"/>
            <a:ext cx="6530975" cy="542988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$ python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age=input("How old are you? ")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How old are you? 21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age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'21'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age &gt;= 18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Traceback (most recent call last):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  File "&lt;stdin&gt;", line 1, in &lt;module&gt;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TypeError: '&gt;=' not supported between instances of 'str' and 'int'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age = int(age)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age &gt;= 18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True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height = input("How tall are you, in inches? ")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How tall are you, in inches? 71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height = int(height)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if height &gt;= 36: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...     print("\nYou're tall enough to ride!")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... else: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...     print("\nYou're be able to ride when you're a little older.")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...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You're tall enough to ride!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25145" y="1236345"/>
            <a:ext cx="4581525" cy="39389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使用函数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input( )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时，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将用户输入解读为字符串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如示例用户输入的数字被解读为字符串，当你试图用它和数值进行比较时会引发错误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使用函数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int( )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把用户输入字符串转换为数值，用于数值比较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569595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使用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int()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来获取数值输入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55590" y="2432685"/>
            <a:ext cx="5584825" cy="9518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340985" y="4507230"/>
            <a:ext cx="2292985" cy="2578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40985" y="1243330"/>
            <a:ext cx="6530975" cy="542988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$ python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Python 3.7.2 (default, Feb 12 2019, 08:15:36)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[Clang 10.0.0 (clang-1000.11.45.5)] on darwin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Type "help", "copyright", "credits" or "license" for more information.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4 % 3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1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5 % 3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2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6 % 3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0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7 % 3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1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number=input("Enter a number, and I'll tell you if it's even or odd:")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Enter a number, and I'll tell you if it's even or odd:42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number = int(number)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if number % 2 == 0: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...     print("\nThe number " + str(number) + " is even.")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... else: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...     print("\nThe number " + str(number) + " is odd.")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...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The number 42 is even.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25145" y="1236345"/>
            <a:ext cx="4295140" cy="338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求模运算符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“%”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计算两数相除的余数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如果一个数可以被另一个数整除，余数就为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0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，可以利用这一点来判断一个数是奇数还是偶数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21945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求模运算符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%</a:t>
            </a:r>
            <a:endParaRPr lang="en-US" altLang="zh-CN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40985" y="4521835"/>
            <a:ext cx="2292985" cy="2578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40985" y="5441315"/>
            <a:ext cx="4588510" cy="2578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340985" y="4972050"/>
            <a:ext cx="4588510" cy="2578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714490" y="1059180"/>
            <a:ext cx="4302760" cy="546989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$ python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Python 3.7.2 (default, Feb 12 2019, 08:15:36)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[Clang 10.0.0 (clang-1000.11.45.5)] on darwin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Type "help", "copyright", "credits" or "license" for more information.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&gt;&gt;&gt; current_number = 1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&gt;&gt;&gt; while current_number &lt;= 5: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...     print(current_number)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...     current_number += 1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...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1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2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3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4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5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&gt;&gt;&gt;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56920" y="1322070"/>
            <a:ext cx="4853940" cy="3162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循环用于针对集合中的每个元素迭代执行一个代码块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while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循环则不断运行，直到指定的条件不满足为止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示例：用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while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循环从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数到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5</a:t>
            </a:r>
            <a:endParaRPr lang="en-US" altLang="zh-CN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+=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运算符：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current_number+=1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相当于如下语句：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41820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使用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while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循环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14490" y="3489960"/>
            <a:ext cx="3859530" cy="9213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44270" y="4766310"/>
            <a:ext cx="4512310" cy="39878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current_number = current_number + 1</a:t>
            </a:r>
            <a:endParaRPr lang="en-US" altLang="zh-CN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4645" y="1469390"/>
            <a:ext cx="3529330" cy="501586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prompt = "\nTell me something, and i will repeat it back to you:"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prompt += "\nEnter 'quit' to end the program. "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message = ""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while message != 'quit':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message = input(prompt)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if message != 'quit':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    print(message)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else: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    print("break")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    break</a:t>
            </a:r>
            <a:endParaRPr lang="zh-CN" altLang="en-US" sz="1600">
              <a:solidFill>
                <a:schemeClr val="bg1"/>
              </a:solidFill>
            </a:endParaRPr>
          </a:p>
          <a:p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active = True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while active: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message = input(prompt)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if message == 'quit':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    active = False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else: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    print(message)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74185" y="1491615"/>
            <a:ext cx="5354320" cy="496443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$ python while_quit.py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Tell me something, and i will repeat it back to you: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Enter 'quit' to end the program. Hello Everyone!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Hello Everyone!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Tell me something, and i will repeat it back to you: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Enter 'quit' to end the program. quit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break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Tell me something, and i will repeat it back to you: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Enter 'quit' to end the program. Hello Everybody!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Hello Everybody!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Tell me something, and i will repeat it back to you: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Enter 'quit' to end the program. quit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9628505" y="1424305"/>
            <a:ext cx="2479040" cy="4492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while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循环中定义一个退出值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只要用户输入的不是这个值，程序就接着运行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如果用户输入了这个值，使得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while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循环的条件检测表达式结果为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False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，则循环终止执行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使用循环标志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476059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让用户选择何时退出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9250" y="2701925"/>
            <a:ext cx="3300730" cy="3022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49250" y="4641215"/>
            <a:ext cx="3300730" cy="5435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燕尾形箭头 6"/>
          <p:cNvSpPr/>
          <p:nvPr/>
        </p:nvSpPr>
        <p:spPr>
          <a:xfrm>
            <a:off x="3883025" y="380809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3260" y="1417955"/>
            <a:ext cx="5057775" cy="50958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30615" y="480060"/>
            <a:ext cx="3342640" cy="631507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$ python break_continue.py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1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3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5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7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9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give me two numbers, and I'll divide them.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enter 'q' to quit.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First Number:10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Second Number:5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2.0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First Number:q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Start While...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^CTraceback (most recent call last):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  File "break_continue.py", line 27, in &lt;module&gt;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    x = x - 1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KeyboardInterrupt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107950" y="1278255"/>
            <a:ext cx="3072130" cy="53752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要立即退出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while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循环，不再运行循环中余下的代码，也不管条件测试的结果如何，可使用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break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break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用于控制程序流程，可使用它来控制哪些代码执行，哪些代码不执行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循环也可以使用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break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语句来终止循环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要返回到循环开头，并根据条件测试结果决定是否继续执行循环，可使用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continue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要注意避免无限循环，务必对每个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while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循环进行测试，确保它按照预期结束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759841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循环控制：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break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和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continue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语句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91230" y="2752090"/>
            <a:ext cx="3300730" cy="2711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燕尾形箭头 7"/>
          <p:cNvSpPr/>
          <p:nvPr/>
        </p:nvSpPr>
        <p:spPr>
          <a:xfrm>
            <a:off x="8281035" y="379984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432810" y="4509770"/>
            <a:ext cx="3300730" cy="2711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432810" y="6068060"/>
            <a:ext cx="3300730" cy="4368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10" y="2761615"/>
            <a:ext cx="5906135" cy="37433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76465" y="2761615"/>
            <a:ext cx="4349115" cy="374586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$ python while_list.py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Verifying player: Lucas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Verifying player: Kate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Verifying player: Mike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Verifying player: Lucas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The following players have been verified: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Lucas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Kate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Mike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Lucas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['kate', 'mike']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24510" y="1323340"/>
            <a:ext cx="11101070" cy="17214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当列表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unverified_players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不为空时，使用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pop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方法弹出其元素，并将弹出元素用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append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方法存储到列表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verfied_players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中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列表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verfied_players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中有两个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lucas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，使用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while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循环反复执行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remove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方法，删除列表元素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lucas</a:t>
            </a:r>
            <a:endParaRPr lang="en-US" altLang="zh-CN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最后，列表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verfied_players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中剩下两个元素；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['kate','mike']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425196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使用循环处理列表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6920" y="4017645"/>
            <a:ext cx="4675505" cy="2406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燕尾形箭头 4"/>
          <p:cNvSpPr/>
          <p:nvPr/>
        </p:nvSpPr>
        <p:spPr>
          <a:xfrm>
            <a:off x="6633210" y="446913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56920" y="4512945"/>
            <a:ext cx="4675505" cy="2406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56920" y="5937885"/>
            <a:ext cx="4675505" cy="2406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20150" y="1100455"/>
            <a:ext cx="3310890" cy="411353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$ python while_map.py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What is your name? lucas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Which hero would you like to use today? 鲁班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Would you like to let another person respond? (yes/no) yes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What is your name? axe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Which hero would you like to use today? 盘古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Would you like to let another person respond? (yes/no) no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------Poll Results------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Lucas would like to use 鲁班.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Axe would like to use 盘古.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147320" y="5315585"/>
            <a:ext cx="11983085" cy="17214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设置条件测试标志变量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polling_active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，使用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while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循环中的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input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要求用户输入姓名和计划今天比赛使用的英雄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将姓名和所选英雄作为字典的键值对加入字典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responses</a:t>
            </a:r>
            <a:endParaRPr lang="en-US" altLang="zh-CN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用户输入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no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或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时修改循环的条件测试标志为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False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，循环结束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使用字典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responses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的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items( )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方法启动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循环，打印调查结果，即玩家的姓名和计划使用的英雄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425196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使用循环处理字典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燕尾形箭头 7"/>
          <p:cNvSpPr/>
          <p:nvPr/>
        </p:nvSpPr>
        <p:spPr>
          <a:xfrm>
            <a:off x="6483350" y="379984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432810" y="4509770"/>
            <a:ext cx="3300730" cy="2711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320" y="1100455"/>
            <a:ext cx="8320405" cy="4112895"/>
          </a:xfrm>
          <a:prstGeom prst="rect">
            <a:avLst/>
          </a:prstGeom>
        </p:spPr>
      </p:pic>
      <p:sp>
        <p:nvSpPr>
          <p:cNvPr id="5" name="燕尾形箭头 4"/>
          <p:cNvSpPr/>
          <p:nvPr/>
        </p:nvSpPr>
        <p:spPr>
          <a:xfrm>
            <a:off x="8453120" y="299085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756852" y="392154"/>
            <a:ext cx="333565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Python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关键字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0" name="表格 -1"/>
          <p:cNvGraphicFramePr/>
          <p:nvPr/>
        </p:nvGraphicFramePr>
        <p:xfrm>
          <a:off x="1322070" y="1960245"/>
          <a:ext cx="9561195" cy="401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2620"/>
                <a:gridCol w="1910715"/>
                <a:gridCol w="1912620"/>
                <a:gridCol w="1912620"/>
                <a:gridCol w="1912620"/>
              </a:tblGrid>
              <a:tr h="502285">
                <a:tc grid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Python</a:t>
                      </a:r>
                      <a:r>
                        <a:rPr lang="zh-CN" altLang="en-US" sz="28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的</a:t>
                      </a:r>
                      <a:r>
                        <a:rPr lang="en-US" altLang="zh-CN" sz="28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35</a:t>
                      </a:r>
                      <a:r>
                        <a:rPr lang="zh-CN" altLang="en-US" sz="2800" b="0">
                          <a:solidFill>
                            <a:srgbClr val="000000"/>
                          </a:solidFill>
                          <a:latin typeface="+mj-lt"/>
                          <a:cs typeface="+mj-lt"/>
                        </a:rPr>
                        <a:t>个关键字</a:t>
                      </a:r>
                      <a:endParaRPr lang="zh-CN" altLang="en-US" sz="2800" b="0">
                        <a:solidFill>
                          <a:srgbClr val="000000"/>
                        </a:solidFill>
                        <a:latin typeface="+mj-lt"/>
                        <a:ea typeface="Calibri" pitchFamily="34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5022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False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await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else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import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pass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22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None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break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except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in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raise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22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True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class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finally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is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return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22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and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continue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for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lambda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try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22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as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def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from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nonlocal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while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22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assert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del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global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not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with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22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async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elif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if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or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2800" b="0">
                          <a:solidFill>
                            <a:srgbClr val="0000FF"/>
                          </a:solidFill>
                          <a:latin typeface="+mj-lt"/>
                          <a:cs typeface="+mj-lt"/>
                        </a:rPr>
                        <a:t>yield</a:t>
                      </a:r>
                      <a:endParaRPr lang="en-US" altLang="zh-CN" sz="2800" b="0">
                        <a:solidFill>
                          <a:srgbClr val="0000FF"/>
                        </a:solidFill>
                        <a:latin typeface="+mj-lt"/>
                        <a:ea typeface="宋体" charset="0"/>
                        <a:cs typeface="+mj-lt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196340" y="1293495"/>
            <a:ext cx="4805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sym typeface="+mn-ea"/>
              </a:rPr>
              <a:t>自定义变量名不能与它们重复</a:t>
            </a:r>
            <a:endParaRPr lang="zh-CN" altLang="en-US" sz="2800">
              <a:sym typeface="+mn-ea"/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餐桌, 室内, 就坐, 笔记本电脑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636" y="1280854"/>
            <a:ext cx="12192000" cy="4343657"/>
          </a:xfrm>
          <a:custGeom>
            <a:avLst/>
            <a:gdLst>
              <a:gd name="connsiteX0" fmla="*/ 0 w 12192000"/>
              <a:gd name="connsiteY0" fmla="*/ 0 h 3179629"/>
              <a:gd name="connsiteX1" fmla="*/ 12192000 w 12192000"/>
              <a:gd name="connsiteY1" fmla="*/ 0 h 3179629"/>
              <a:gd name="connsiteX2" fmla="*/ 12192000 w 12192000"/>
              <a:gd name="connsiteY2" fmla="*/ 3179629 h 3179629"/>
              <a:gd name="connsiteX3" fmla="*/ 0 w 12192000"/>
              <a:gd name="connsiteY3" fmla="*/ 3179629 h 317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79629">
                <a:moveTo>
                  <a:pt x="0" y="0"/>
                </a:moveTo>
                <a:lnTo>
                  <a:pt x="12192000" y="0"/>
                </a:lnTo>
                <a:lnTo>
                  <a:pt x="12192000" y="3179629"/>
                </a:lnTo>
                <a:lnTo>
                  <a:pt x="0" y="3179629"/>
                </a:lnTo>
                <a:close/>
              </a:path>
            </a:pathLst>
          </a:custGeom>
        </p:spPr>
      </p:pic>
      <p:sp>
        <p:nvSpPr>
          <p:cNvPr id="11" name="平行四边形 10"/>
          <p:cNvSpPr/>
          <p:nvPr/>
        </p:nvSpPr>
        <p:spPr>
          <a:xfrm>
            <a:off x="2286000" y="1280854"/>
            <a:ext cx="7620000" cy="4343658"/>
          </a:xfrm>
          <a:prstGeom prst="parallelogram">
            <a:avLst>
              <a:gd name="adj" fmla="val 43883"/>
            </a:avLst>
          </a:prstGeom>
          <a:solidFill>
            <a:srgbClr val="C00000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8"/>
          <p:cNvSpPr txBox="1"/>
          <p:nvPr/>
        </p:nvSpPr>
        <p:spPr>
          <a:xfrm flipH="1">
            <a:off x="5542073" y="3859392"/>
            <a:ext cx="140335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099984" y="4782234"/>
            <a:ext cx="23273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001000" y="6390916"/>
            <a:ext cx="4191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72100" y="1955800"/>
            <a:ext cx="1743075" cy="1743075"/>
            <a:chOff x="8460" y="2112"/>
            <a:chExt cx="2745" cy="2745"/>
          </a:xfrm>
        </p:grpSpPr>
        <p:grpSp>
          <p:nvGrpSpPr>
            <p:cNvPr id="26" name="组合 25"/>
            <p:cNvGrpSpPr/>
            <p:nvPr/>
          </p:nvGrpSpPr>
          <p:grpSpPr>
            <a:xfrm>
              <a:off x="8460" y="2112"/>
              <a:ext cx="2745" cy="2745"/>
              <a:chOff x="2002721" y="1605930"/>
              <a:chExt cx="1332368" cy="1332368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2002721" y="1605930"/>
                <a:ext cx="1332368" cy="1332368"/>
                <a:chOff x="1236675" y="2423160"/>
                <a:chExt cx="1950720" cy="1950720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101600" dir="2700000" algn="tl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414428" y="2592937"/>
                  <a:ext cx="1595213" cy="161116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2251694" y="1854903"/>
                <a:ext cx="834422" cy="834422"/>
              </a:xfrm>
              <a:prstGeom prst="ellipse">
                <a:avLst/>
              </a:prstGeom>
              <a:ln>
                <a:noFill/>
              </a:ln>
              <a:effectLst>
                <a:innerShdw dist="1016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TextBox 28"/>
            <p:cNvSpPr txBox="1"/>
            <p:nvPr/>
          </p:nvSpPr>
          <p:spPr>
            <a:xfrm>
              <a:off x="8643" y="2575"/>
              <a:ext cx="2330" cy="1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4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07</a:t>
              </a:r>
              <a:endParaRPr lang="en-US" altLang="zh-CN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903210" y="5994400"/>
            <a:ext cx="3403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February 2020       By Axe Tang</a:t>
            </a:r>
            <a:endParaRPr lang="en-US" altLang="zh-CN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6745" y="337820"/>
            <a:ext cx="478853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Crash Course</a:t>
            </a:r>
            <a:endParaRPr lang="en-US" altLang="zh-CN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pyth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" y="99060"/>
            <a:ext cx="1507490" cy="113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73835" y="3229610"/>
            <a:ext cx="9182735" cy="341249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$ python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Python 3.7.2 (default, Feb 12 2019, 08:15:36)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[Clang 10.0.0 (clang-1000.11.45.5)] on darwin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Type "help", "copyright", "credits" or "license" for more information.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&gt;&gt;&gt; def greet_user():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...     print("Hello")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...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&gt;&gt;&gt; greet_user()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Hello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&gt;&gt;&gt;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1372870" y="1322070"/>
            <a:ext cx="8947785" cy="1907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函数就是有名字的独立代码块，要执行函数定义的特定任务，可以通过调用函数完成。需要在程序中多次执行同一任务时，无需反复编写完成该任务的代码，只需要调用执行该任务的函数。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函数使用关键字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def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来定义，函数内的代码块必须要保持缩进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要调用函数，可依次指定函数名以及用括号括起的参数信息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定义函数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9704705" y="733933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73835" y="4648200"/>
            <a:ext cx="2654300" cy="2870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59230" y="5624195"/>
            <a:ext cx="2654300" cy="2870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73835" y="3229610"/>
            <a:ext cx="9182735" cy="341249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$python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Python 3.7.2 (default, Feb 12 2019, 08:15:36)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[Clang 10.0.0 (clang-1000.11.45.5)] on darwin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Type "help", "copyright", "credits" or "license" for more information.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&gt;&gt;&gt; def greet_user(username):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...     print("Hello, " + username.title() + "!")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...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&gt;&gt;&gt; greet_user('lucas tang')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Hello, Lucas Tang!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&gt;&gt;&gt;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1372870" y="1322070"/>
            <a:ext cx="9284335" cy="1537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给函数定义的括号内增加参数，可向函数传递信息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在函数定义中，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username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是一个形式参数，简称形参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在代码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greet_user('lucas tang')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中，值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'lucas tang'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是一个实际参数，简称实参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函数调用时传递参数信息，实际上就是把实参存储到形参中，在函数内部使用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74332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向函数传递信息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9704705" y="733933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73835" y="4648200"/>
            <a:ext cx="3333115" cy="2870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59230" y="5638800"/>
            <a:ext cx="3136900" cy="2870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4615" y="1120140"/>
            <a:ext cx="5873115" cy="54775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866505" y="1100455"/>
            <a:ext cx="3110865" cy="551751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$ python describe_hero.py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I have a Warrior.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My Warrior's name is Pangu.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I have a Wizzard.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My Wizzard's name is Mozi.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I have a Luban.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My Luban's name is Shooter.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I have a Shooter.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My Shooter's name is Luban.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I have a Shooter.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My Shooter's name is Luban.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I have a Warrior.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My Warrior's name is Sunce.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I have a Wizzard.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My Wizzard's name is Bianque.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I have a Assistant.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My Assistant's name is Zhuangzhou.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I have a Assistant.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My Assistant's name is Zhangfei.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I have a Warrior.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My Warrior's name is Kai.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172085" y="1443990"/>
            <a:ext cx="2230120" cy="4378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传递多个实参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注意实参顺序对结果的影响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关键字实参规避了实参顺序问题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参数缺省值和缺省调用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有缺省值的形参必须位于函数定义的参数列表的尾部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等效函数调用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避免实参错误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传递实参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9704705" y="733933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906395" y="2608580"/>
            <a:ext cx="3703320" cy="8909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06395" y="5531485"/>
            <a:ext cx="5601335" cy="10864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906395" y="1588770"/>
            <a:ext cx="3703320" cy="2260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06395" y="4493260"/>
            <a:ext cx="4820285" cy="2114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7005" y="114935"/>
            <a:ext cx="6548755" cy="51244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47005" y="5341620"/>
            <a:ext cx="6548755" cy="148399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$ python tuple.py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(200, 50)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$ py return_value.py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射手:鲁班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一技能.二技能.三技能.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一技能.二技能.三技能.四技能.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271780" y="1210310"/>
            <a:ext cx="4145280" cy="53778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函数可以处理一些数据，并返回一个或一组值，即返回值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函数中使用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return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语句将值返回到调用函数的代码行</a:t>
            </a:r>
            <a:endParaRPr lang="en-US" altLang="zh-CN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调用返回值的函数时，需要提供一个变量，用于存储返回值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给实参指定默认值为空字符串，并将其放置在形参列表的末尾，可以实现函数调用时的可选实参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170878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返回值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17515" y="593725"/>
            <a:ext cx="4058920" cy="2292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燕尾形箭头 7"/>
          <p:cNvSpPr/>
          <p:nvPr/>
        </p:nvSpPr>
        <p:spPr>
          <a:xfrm rot="5400000">
            <a:off x="8717915" y="513207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517515" y="2562860"/>
            <a:ext cx="544830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17515" y="4322445"/>
            <a:ext cx="544830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517515" y="4757420"/>
            <a:ext cx="5553710" cy="2590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517515" y="1687195"/>
            <a:ext cx="4058920" cy="2292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6280" y="1100455"/>
            <a:ext cx="7492365" cy="39998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26280" y="5601970"/>
            <a:ext cx="7492365" cy="98742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$ python return_map.py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{'type': '法师', 'name': '墨子', 'life': 800}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{'type': '战士', 'name': '盘古', 'life': 1000, 'attack': 200}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37210" y="1183640"/>
            <a:ext cx="3615055" cy="44913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多个函数形参与调用函数的实参组成键值对序列，生成字典，返回给函数调用方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最后一个形参缺省值为空串，是可选参数，在函数调用时可以提供也可以不提供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函数中的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if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语句处理可选参数的情景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返回字典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63770" y="1633855"/>
            <a:ext cx="7254240" cy="3041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64405" y="4026535"/>
            <a:ext cx="7254240" cy="3041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64405" y="4559935"/>
            <a:ext cx="7254240" cy="3041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燕尾形箭头 10"/>
          <p:cNvSpPr/>
          <p:nvPr/>
        </p:nvSpPr>
        <p:spPr>
          <a:xfrm rot="5400000">
            <a:off x="8202295" y="520382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6690" y="13335"/>
            <a:ext cx="5604510" cy="67894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22450" y="3260725"/>
            <a:ext cx="3596640" cy="354203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$ python para_list.py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Hello, Luban!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Hello, Pangu!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Hello, Xiaoqiao!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------------------------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Using hero: Sunce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Using hero: Gongsunli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Using hero: Mozi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The following heros have been used: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	sunce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	gongsunli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	mozi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325755" y="1144270"/>
            <a:ext cx="5958205" cy="1907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列表可以作为实参在调用时传递给函数使用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可以定义多个函数，每个函数完成一个相对独立的功能，程序更容易理解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列表传递是引用传递，这意味着列表传入函数后，如果其元素在函数内被修改，是永久性的修改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74332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向函数传递列表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72910" y="2679065"/>
            <a:ext cx="4218940" cy="2590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772910" y="4363085"/>
            <a:ext cx="4218940" cy="2590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772910" y="6290310"/>
            <a:ext cx="4218940" cy="4832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772910" y="542925"/>
            <a:ext cx="4218940" cy="2590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772910" y="1968500"/>
            <a:ext cx="4218940" cy="2590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燕尾形箭头 14"/>
          <p:cNvSpPr/>
          <p:nvPr/>
        </p:nvSpPr>
        <p:spPr>
          <a:xfrm rot="10800000">
            <a:off x="5671185" y="4385310"/>
            <a:ext cx="61277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3550" y="1144270"/>
            <a:ext cx="6102350" cy="43478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43550" y="5885815"/>
            <a:ext cx="6101715" cy="88773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$ python para_mod_list.py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['mozi', 'gongsunli', 'sunce']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['moziA', 'gongsunliA', 'sunceA']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62280" y="1144270"/>
            <a:ext cx="4839970" cy="4048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向函数传递列表的切片，实际上传递的是原列表的一个副本，因此在函数内对该副本列表的修改，不会影响原列表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向函数传递列表而不是列表切片，则在函数内对列表的修改是永久性的，函数返回后修改依然有效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实际编程中要根据具体场景需要选择传递列表还是列表的切片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425196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禁止函数修改列表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97245" y="2546350"/>
            <a:ext cx="5094605" cy="3187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燕尾形箭头 5"/>
          <p:cNvSpPr/>
          <p:nvPr/>
        </p:nvSpPr>
        <p:spPr>
          <a:xfrm rot="5400000">
            <a:off x="8405495" y="553148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897245" y="3866515"/>
            <a:ext cx="5094605" cy="3187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897245" y="4815205"/>
            <a:ext cx="5094605" cy="3187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755" y="2583180"/>
            <a:ext cx="5553075" cy="40817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57925" y="2572385"/>
            <a:ext cx="5900420" cy="409257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$ python build_team.py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Building a team with the following members: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- Lucas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Building a team with the following members: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- Kate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- Jack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- Tom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Building the team of 超级男声 with the following members: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- Lucas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Building the team of 超级女声 with the following members: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- Susan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- Kate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- Marie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292735" y="1076960"/>
            <a:ext cx="5586095" cy="1389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支持函数从调用语句中收集任意数量的实参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在函数定义中，形参名前的星号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“*”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让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创建一个形参名的空元组，并将收到的所有实参都封装到这个元组中，在函数内使用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425196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传递任意数量实参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4510" y="3091180"/>
            <a:ext cx="4204335" cy="2146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燕尾形箭头 14"/>
          <p:cNvSpPr/>
          <p:nvPr/>
        </p:nvSpPr>
        <p:spPr>
          <a:xfrm>
            <a:off x="5878830" y="4452620"/>
            <a:ext cx="372110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4510" y="4850765"/>
            <a:ext cx="4204335" cy="2146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24510" y="6170930"/>
            <a:ext cx="4838700" cy="4946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878830" y="1076960"/>
            <a:ext cx="6139180" cy="1419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如果要让函数接收不同类型的实参，必须在函数定义中将接纳任意数量实参的形参放在最后。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先匹配位置实参和关键字实参，再将余下的实参都都收集到最后一个形参中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4615" y="448945"/>
            <a:ext cx="5495925" cy="3581400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6386195" y="4131310"/>
            <a:ext cx="5495925" cy="26460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import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语句允许在当前运行的文件中使用导入模块中的代码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导入整个模块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导入特定函数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导入模块中的所有函数，不建议使用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as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给函数指定别名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as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给模块指定别名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476059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将函数存储在模块中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87820" y="884555"/>
            <a:ext cx="5019040" cy="11474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燕尾形箭头 1"/>
          <p:cNvSpPr/>
          <p:nvPr/>
        </p:nvSpPr>
        <p:spPr>
          <a:xfrm>
            <a:off x="5878830" y="4116705"/>
            <a:ext cx="372110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" y="2105660"/>
            <a:ext cx="6129655" cy="22815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" y="4448175"/>
            <a:ext cx="6129655" cy="23145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92405" y="1027430"/>
            <a:ext cx="6129020" cy="1087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模块是文件扩展名为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.py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的文件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允许将函数存储在被称为模块的独立文件中，然后将模块导入到主程序中使用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756852" y="392154"/>
            <a:ext cx="333565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Python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运算符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1196340" y="1815465"/>
          <a:ext cx="9715500" cy="24911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4120"/>
                <a:gridCol w="1213485"/>
                <a:gridCol w="1214755"/>
                <a:gridCol w="1213485"/>
                <a:gridCol w="1214120"/>
                <a:gridCol w="1214120"/>
                <a:gridCol w="1214120"/>
                <a:gridCol w="1217295"/>
              </a:tblGrid>
              <a:tr h="588645">
                <a:tc gridSpan="8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3200" b="0">
                          <a:solidFill>
                            <a:srgbClr val="0000FF"/>
                          </a:solidFill>
                          <a:latin typeface="Calibri" pitchFamily="34" charset="0"/>
                          <a:cs typeface="Calibri" pitchFamily="34" charset="0"/>
                        </a:rPr>
                        <a:t>Python</a:t>
                      </a:r>
                      <a:r>
                        <a:rPr lang="zh-CN" altLang="en-US" sz="3200" b="0">
                          <a:solidFill>
                            <a:srgbClr val="0000FF"/>
                          </a:solidFill>
                          <a:latin typeface="Calibri" pitchFamily="34" charset="0"/>
                          <a:cs typeface="Calibri" pitchFamily="34" charset="0"/>
                        </a:rPr>
                        <a:t>运算符</a:t>
                      </a:r>
                      <a:endParaRPr lang="zh-CN" altLang="en-US" sz="3200" b="0">
                        <a:solidFill>
                          <a:srgbClr val="0000FF"/>
                        </a:solidFill>
                        <a:latin typeface="Calibri" pitchFamily="34" charset="0"/>
                        <a:ea typeface="Calibri" pitchFamily="34" charset="0"/>
                        <a:cs typeface="Calibri" pitchFamily="34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6337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3200" b="0">
                          <a:solidFill>
                            <a:srgbClr val="0000FF"/>
                          </a:solidFill>
                          <a:latin typeface="宋体" charset="0"/>
                          <a:cs typeface="宋体" charset="0"/>
                        </a:rPr>
                        <a:t>+</a:t>
                      </a:r>
                      <a:endParaRPr lang="en-US" altLang="zh-CN" sz="3200" b="0">
                        <a:solidFill>
                          <a:srgbClr val="0000FF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3200" b="0">
                          <a:solidFill>
                            <a:srgbClr val="0000FF"/>
                          </a:solidFill>
                          <a:latin typeface="宋体" charset="0"/>
                          <a:cs typeface="宋体" charset="0"/>
                        </a:rPr>
                        <a:t>-</a:t>
                      </a:r>
                      <a:endParaRPr lang="en-US" altLang="zh-CN" sz="3200" b="0">
                        <a:solidFill>
                          <a:srgbClr val="0000FF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3200" b="0">
                          <a:solidFill>
                            <a:srgbClr val="0000FF"/>
                          </a:solidFill>
                          <a:latin typeface="宋体" charset="0"/>
                          <a:cs typeface="宋体" charset="0"/>
                        </a:rPr>
                        <a:t>*</a:t>
                      </a:r>
                      <a:endParaRPr lang="en-US" altLang="zh-CN" sz="3200" b="0">
                        <a:solidFill>
                          <a:srgbClr val="0000FF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3200" b="0">
                          <a:solidFill>
                            <a:srgbClr val="0000FF"/>
                          </a:solidFill>
                          <a:latin typeface="宋体" charset="0"/>
                          <a:cs typeface="宋体" charset="0"/>
                        </a:rPr>
                        <a:t>**</a:t>
                      </a:r>
                      <a:endParaRPr lang="en-US" altLang="zh-CN" sz="3200" b="0">
                        <a:solidFill>
                          <a:srgbClr val="0000FF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3200" b="0">
                          <a:solidFill>
                            <a:srgbClr val="0000FF"/>
                          </a:solidFill>
                          <a:latin typeface="宋体" charset="0"/>
                          <a:cs typeface="宋体" charset="0"/>
                        </a:rPr>
                        <a:t>/</a:t>
                      </a:r>
                      <a:endParaRPr lang="en-US" altLang="zh-CN" sz="3200" b="0">
                        <a:solidFill>
                          <a:srgbClr val="0000FF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3200" b="0">
                          <a:solidFill>
                            <a:srgbClr val="0000FF"/>
                          </a:solidFill>
                          <a:latin typeface="宋体" charset="0"/>
                          <a:cs typeface="宋体" charset="0"/>
                        </a:rPr>
                        <a:t>//</a:t>
                      </a:r>
                      <a:endParaRPr lang="en-US" altLang="zh-CN" sz="3200" b="0">
                        <a:solidFill>
                          <a:srgbClr val="0000FF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3200" b="0">
                          <a:solidFill>
                            <a:srgbClr val="0000FF"/>
                          </a:solidFill>
                          <a:latin typeface="宋体" charset="0"/>
                          <a:cs typeface="宋体" charset="0"/>
                        </a:rPr>
                        <a:t>%</a:t>
                      </a:r>
                      <a:endParaRPr lang="en-US" altLang="zh-CN" sz="3200" b="0">
                        <a:solidFill>
                          <a:srgbClr val="0000FF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3200" b="0">
                          <a:solidFill>
                            <a:srgbClr val="0000FF"/>
                          </a:solidFill>
                          <a:latin typeface="宋体" charset="0"/>
                          <a:cs typeface="宋体" charset="0"/>
                        </a:rPr>
                        <a:t>@</a:t>
                      </a:r>
                      <a:endParaRPr lang="en-US" altLang="zh-CN" sz="3200" b="0">
                        <a:solidFill>
                          <a:srgbClr val="0000FF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4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3200" b="0">
                          <a:solidFill>
                            <a:srgbClr val="0000FF"/>
                          </a:solidFill>
                          <a:latin typeface="宋体" charset="0"/>
                          <a:cs typeface="宋体" charset="0"/>
                        </a:rPr>
                        <a:t>&lt;&lt;</a:t>
                      </a:r>
                      <a:endParaRPr lang="en-US" altLang="zh-CN" sz="3200" b="0">
                        <a:solidFill>
                          <a:srgbClr val="0000FF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3200" b="0">
                          <a:solidFill>
                            <a:srgbClr val="0000FF"/>
                          </a:solidFill>
                          <a:latin typeface="宋体" charset="0"/>
                          <a:cs typeface="宋体" charset="0"/>
                        </a:rPr>
                        <a:t>&gt;&gt;</a:t>
                      </a:r>
                      <a:endParaRPr lang="en-US" altLang="zh-CN" sz="3200" b="0">
                        <a:solidFill>
                          <a:srgbClr val="0000FF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3200" b="0">
                          <a:solidFill>
                            <a:srgbClr val="0000FF"/>
                          </a:solidFill>
                          <a:latin typeface="宋体" charset="0"/>
                          <a:cs typeface="宋体" charset="0"/>
                        </a:rPr>
                        <a:t>&amp;</a:t>
                      </a:r>
                      <a:endParaRPr lang="en-US" altLang="zh-CN" sz="3200" b="0">
                        <a:solidFill>
                          <a:srgbClr val="0000FF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3200" b="0">
                          <a:solidFill>
                            <a:srgbClr val="0000FF"/>
                          </a:solidFill>
                          <a:latin typeface="宋体" charset="0"/>
                          <a:cs typeface="宋体" charset="0"/>
                        </a:rPr>
                        <a:t>|</a:t>
                      </a:r>
                      <a:endParaRPr lang="en-US" altLang="zh-CN" sz="3200" b="0">
                        <a:solidFill>
                          <a:srgbClr val="0000FF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3200" b="0">
                          <a:solidFill>
                            <a:srgbClr val="0000FF"/>
                          </a:solidFill>
                          <a:latin typeface="宋体" charset="0"/>
                          <a:cs typeface="宋体" charset="0"/>
                        </a:rPr>
                        <a:t>^</a:t>
                      </a:r>
                      <a:endParaRPr lang="en-US" altLang="zh-CN" sz="3200" b="0">
                        <a:solidFill>
                          <a:srgbClr val="0000FF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3200" b="0">
                          <a:solidFill>
                            <a:srgbClr val="0000FF"/>
                          </a:solidFill>
                          <a:latin typeface="宋体" charset="0"/>
                          <a:cs typeface="宋体" charset="0"/>
                        </a:rPr>
                        <a:t>~</a:t>
                      </a:r>
                      <a:endParaRPr lang="en-US" altLang="zh-CN" sz="3200" b="0">
                        <a:solidFill>
                          <a:srgbClr val="0000FF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3200" b="0">
                          <a:solidFill>
                            <a:srgbClr val="0000FF"/>
                          </a:solidFill>
                          <a:latin typeface="宋体" charset="0"/>
                          <a:cs typeface="宋体" charset="0"/>
                        </a:rPr>
                        <a:t>:=</a:t>
                      </a:r>
                      <a:endParaRPr lang="en-US" altLang="zh-CN" sz="3200" b="0">
                        <a:solidFill>
                          <a:srgbClr val="0000FF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3200" b="0">
                          <a:solidFill>
                            <a:srgbClr val="0000FF"/>
                          </a:solidFill>
                          <a:latin typeface="宋体" charset="0"/>
                          <a:cs typeface="宋体" charset="0"/>
                        </a:rPr>
                        <a:t> </a:t>
                      </a:r>
                      <a:endParaRPr lang="en-US" altLang="zh-CN" sz="3200" b="0">
                        <a:solidFill>
                          <a:srgbClr val="0000FF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4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3200" b="0">
                          <a:solidFill>
                            <a:srgbClr val="0000FF"/>
                          </a:solidFill>
                          <a:latin typeface="宋体" charset="0"/>
                          <a:cs typeface="宋体" charset="0"/>
                        </a:rPr>
                        <a:t>&lt;</a:t>
                      </a:r>
                      <a:endParaRPr lang="en-US" altLang="zh-CN" sz="3200" b="0">
                        <a:solidFill>
                          <a:srgbClr val="0000FF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3200" b="0">
                          <a:solidFill>
                            <a:srgbClr val="0000FF"/>
                          </a:solidFill>
                          <a:latin typeface="宋体" charset="0"/>
                          <a:cs typeface="宋体" charset="0"/>
                        </a:rPr>
                        <a:t>&gt;</a:t>
                      </a:r>
                      <a:endParaRPr lang="en-US" altLang="zh-CN" sz="3200" b="0">
                        <a:solidFill>
                          <a:srgbClr val="0000FF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3200" b="0">
                          <a:solidFill>
                            <a:srgbClr val="0000FF"/>
                          </a:solidFill>
                          <a:latin typeface="宋体" charset="0"/>
                          <a:cs typeface="宋体" charset="0"/>
                        </a:rPr>
                        <a:t>&lt;=</a:t>
                      </a:r>
                      <a:endParaRPr lang="en-US" altLang="zh-CN" sz="3200" b="0">
                        <a:solidFill>
                          <a:srgbClr val="0000FF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3200" b="0">
                          <a:solidFill>
                            <a:srgbClr val="0000FF"/>
                          </a:solidFill>
                          <a:latin typeface="宋体" charset="0"/>
                          <a:cs typeface="宋体" charset="0"/>
                        </a:rPr>
                        <a:t>&gt;=</a:t>
                      </a:r>
                      <a:endParaRPr lang="en-US" altLang="zh-CN" sz="3200" b="0">
                        <a:solidFill>
                          <a:srgbClr val="0000FF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3200" b="0">
                          <a:solidFill>
                            <a:srgbClr val="0000FF"/>
                          </a:solidFill>
                          <a:latin typeface="宋体" charset="0"/>
                          <a:cs typeface="宋体" charset="0"/>
                        </a:rPr>
                        <a:t>==</a:t>
                      </a:r>
                      <a:endParaRPr lang="en-US" altLang="zh-CN" sz="3200" b="0">
                        <a:solidFill>
                          <a:srgbClr val="0000FF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3200" b="0">
                          <a:solidFill>
                            <a:srgbClr val="0000FF"/>
                          </a:solidFill>
                          <a:latin typeface="宋体" charset="0"/>
                          <a:cs typeface="宋体" charset="0"/>
                        </a:rPr>
                        <a:t>!=</a:t>
                      </a:r>
                      <a:endParaRPr lang="en-US" altLang="zh-CN" sz="3200" b="0">
                        <a:solidFill>
                          <a:srgbClr val="0000FF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3200" b="0">
                          <a:solidFill>
                            <a:srgbClr val="0000FF"/>
                          </a:solidFill>
                          <a:latin typeface="宋体" charset="0"/>
                          <a:cs typeface="宋体" charset="0"/>
                        </a:rPr>
                        <a:t> </a:t>
                      </a:r>
                      <a:endParaRPr lang="en-US" altLang="zh-CN" sz="3200" b="0">
                        <a:solidFill>
                          <a:srgbClr val="0000FF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zh-CN" altLang="en-US" sz="3200" b="0">
                        <a:solidFill>
                          <a:srgbClr val="0000FF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884555" y="1295400"/>
            <a:ext cx="10398760" cy="37541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应给函数指定描述性名称，且只在其中使用小写字母和下划线，即蛇形命名法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给模块命名时也应遵循上述约定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每个函数应该包含简要的阐述其功能的注释，该注释应紧跟在函数定义的后面，并采用文档字符串格式，即：</a:t>
            </a:r>
            <a:r>
              <a:rPr lang="en-US" altLang="zh-CN" sz="2000">
                <a:sym typeface="+mn-ea"/>
              </a:rPr>
              <a:t>"""</a:t>
            </a:r>
            <a:r>
              <a:rPr lang="zh-CN" altLang="en-US" sz="2000">
                <a:sym typeface="+mn-ea"/>
              </a:rPr>
              <a:t>注释内容</a:t>
            </a:r>
            <a:r>
              <a:rPr lang="en-US" altLang="zh-CN" sz="2000">
                <a:sym typeface="+mn-ea"/>
              </a:rPr>
              <a:t>"""</a:t>
            </a:r>
            <a:r>
              <a:rPr lang="zh-CN" altLang="en-US" sz="2000">
                <a:sym typeface="+mn-ea"/>
              </a:rPr>
              <a:t>，或'''注释内容'''</a:t>
            </a:r>
            <a:endParaRPr lang="zh-CN" altLang="en-US" sz="2000">
              <a:sym typeface="+mn-ea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>
                <a:sym typeface="+mn-ea"/>
              </a:rPr>
              <a:t>给形参指定默认值时，等号两边不要有空格</a:t>
            </a:r>
            <a:endParaRPr lang="zh-CN" altLang="en-US" sz="2000">
              <a:sym typeface="+mn-ea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>
                <a:sym typeface="+mn-ea"/>
              </a:rPr>
              <a:t>单个代码行的长度不建议超过</a:t>
            </a:r>
            <a:r>
              <a:rPr lang="en-US" altLang="zh-CN" sz="2000">
                <a:sym typeface="+mn-ea"/>
              </a:rPr>
              <a:t>79</a:t>
            </a:r>
            <a:r>
              <a:rPr lang="zh-CN" altLang="en-US" sz="2000">
                <a:sym typeface="+mn-ea"/>
              </a:rPr>
              <a:t>个字符</a:t>
            </a:r>
            <a:endParaRPr lang="zh-CN" altLang="en-US" sz="2000">
              <a:sym typeface="+mn-ea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>
                <a:sym typeface="+mn-ea"/>
              </a:rPr>
              <a:t>如果程序或模块包含多个函数，可以使用两个空行将相邻的函数分开</a:t>
            </a:r>
            <a:endParaRPr lang="zh-CN" altLang="en-US" sz="2000">
              <a:sym typeface="+mn-ea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>
                <a:sym typeface="+mn-ea"/>
              </a:rPr>
              <a:t>所有的</a:t>
            </a:r>
            <a:r>
              <a:rPr lang="en-US" altLang="zh-CN" sz="2000">
                <a:sym typeface="+mn-ea"/>
              </a:rPr>
              <a:t>import</a:t>
            </a:r>
            <a:r>
              <a:rPr lang="zh-CN" altLang="en-US" sz="2000">
                <a:sym typeface="+mn-ea"/>
              </a:rPr>
              <a:t>语句都应该放到文件开头部分</a:t>
            </a:r>
            <a:endParaRPr lang="zh-CN" altLang="en-US" sz="2000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425196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函数编写注意事项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756852" y="392154"/>
            <a:ext cx="431228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zh-CN" altLang="en-US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星号变量（*</a:t>
            </a:r>
            <a:r>
              <a:rPr lang="en-US" altLang="zh-CN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, **</a:t>
            </a:r>
            <a:r>
              <a:rPr lang="zh-CN" altLang="en-US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）</a:t>
            </a:r>
            <a:endParaRPr lang="zh-CN" altLang="en-US" sz="4000" b="1" dirty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27315" y="1229995"/>
            <a:ext cx="3970655" cy="403098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def f(d: dict) -&gt; dict: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return {**d}</a:t>
            </a:r>
            <a:endParaRPr lang="zh-CN" altLang="en-US" sz="1600">
              <a:solidFill>
                <a:schemeClr val="bg1"/>
              </a:solidFill>
            </a:endParaRPr>
          </a:p>
          <a:p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def merge(d1, d2):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return {**d1, **d2}</a:t>
            </a:r>
            <a:endParaRPr lang="zh-CN" altLang="en-US" sz="1600">
              <a:solidFill>
                <a:schemeClr val="bg1"/>
              </a:solidFill>
            </a:endParaRPr>
          </a:p>
          <a:p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def merge1star(d1, *d2):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return [d1, *d2]</a:t>
            </a:r>
            <a:endParaRPr lang="zh-CN" altLang="en-US" sz="1600">
              <a:solidFill>
                <a:schemeClr val="bg1"/>
              </a:solidFill>
            </a:endParaRPr>
          </a:p>
          <a:p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def merge2star(d1, **d2):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return {**d1, **d2}</a:t>
            </a:r>
            <a:endParaRPr lang="zh-CN" altLang="en-US" sz="1600">
              <a:solidFill>
                <a:schemeClr val="bg1"/>
              </a:solidFill>
            </a:endParaRPr>
          </a:p>
          <a:p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print(f({'a': 1, 'b': 2}))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print(merge({'a': 1, 'b': 2}, {'c': 3}))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print(merge1star(5, 6, 7, 8))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print(merge2star({'a': 1, 'b': 2}, c=3, d=4))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6920" y="1144270"/>
            <a:ext cx="6804025" cy="5486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30000"/>
              </a:lnSpc>
            </a:pPr>
            <a:r>
              <a:rPr lang="zh-CN" altLang="en-US" sz="2000" b="1"/>
              <a:t>星号变量是用在函数的参数传递上。单星号代表这个位置接收任意多个非关键字参数（如</a:t>
            </a:r>
            <a:r>
              <a:rPr lang="en-US" altLang="zh-CN" sz="2000" b="1"/>
              <a:t>5</a:t>
            </a:r>
            <a:r>
              <a:rPr lang="zh-CN" altLang="en-US" sz="2000" b="1"/>
              <a:t>或</a:t>
            </a:r>
            <a:r>
              <a:rPr lang="en-US" altLang="zh-CN" sz="2000" b="1"/>
              <a:t>'a'</a:t>
            </a:r>
            <a:r>
              <a:rPr lang="zh-CN" altLang="en-US" sz="2000" b="1"/>
              <a:t>），双星号代表这个位置接收任意多个关键字参数（如</a:t>
            </a:r>
            <a:r>
              <a:rPr lang="en-US" altLang="zh-CN" sz="2000" b="1"/>
              <a:t>a=1,b=2</a:t>
            </a:r>
            <a:r>
              <a:rPr lang="zh-CN" altLang="en-US" sz="2000" b="1"/>
              <a:t>）</a:t>
            </a:r>
            <a:endParaRPr lang="zh-CN" altLang="en-US" sz="2000"/>
          </a:p>
          <a:p>
            <a:pPr lvl="1" fontAlgn="auto">
              <a:lnSpc>
                <a:spcPct val="130000"/>
              </a:lnSpc>
            </a:pPr>
            <a:r>
              <a:rPr lang="zh-CN" altLang="en-US" sz="2400"/>
              <a:t>* </a:t>
            </a:r>
            <a:r>
              <a:rPr lang="zh-CN" altLang="en-US"/>
              <a:t>    </a:t>
            </a:r>
            <a:r>
              <a:rPr lang="zh-CN" altLang="en-US" b="1"/>
              <a:t>单星号代表该位置接受任意多个非关键字参数，在函数中将其转化为元组</a:t>
            </a:r>
            <a:endParaRPr lang="zh-CN" altLang="en-US"/>
          </a:p>
          <a:p>
            <a:pPr marL="1200150" lvl="2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sz="1400">
                <a:sym typeface="+mn-ea"/>
              </a:rPr>
              <a:t>如果在变量前面使用单星号，实际上是对变量的一次拆解操作，将变量中单独的元素拆解出来，然后依次传入函数。而传入函数后，函数会将这些传入的单个元素保存成一个元组</a:t>
            </a:r>
            <a:endParaRPr lang="zh-CN" altLang="en-US" sz="1400"/>
          </a:p>
          <a:p>
            <a:pPr marL="1200150" lvl="2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sz="1400">
                <a:sym typeface="+mn-ea"/>
              </a:rPr>
              <a:t>单星号是无法读取到字典中的值的，永远只会读取到字典的键</a:t>
            </a:r>
            <a:endParaRPr lang="zh-CN" altLang="en-US">
              <a:sym typeface="+mn-ea"/>
            </a:endParaRPr>
          </a:p>
          <a:p>
            <a:pPr lvl="1" fontAlgn="auto">
              <a:lnSpc>
                <a:spcPct val="130000"/>
              </a:lnSpc>
            </a:pPr>
            <a:r>
              <a:rPr lang="zh-CN" altLang="en-US" sz="2400"/>
              <a:t>** </a:t>
            </a:r>
            <a:r>
              <a:rPr lang="zh-CN" altLang="en-US"/>
              <a:t>  </a:t>
            </a:r>
            <a:r>
              <a:rPr lang="zh-CN" altLang="en-US" b="1"/>
              <a:t>双星号代表该位置接受任意多个关键字参数，在函数**位置上转化为词典 [key:value, key:value ]</a:t>
            </a:r>
            <a:endParaRPr lang="zh-CN" altLang="en-US" b="1"/>
          </a:p>
          <a:p>
            <a:pPr marL="1200150" lvl="2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sz="1400"/>
              <a:t>双星号可以用来获得字典的值</a:t>
            </a:r>
            <a:endParaRPr lang="zh-CN" altLang="en-US" sz="1400"/>
          </a:p>
          <a:p>
            <a:pPr marL="1200150" lvl="2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sz="1400">
                <a:sym typeface="+mn-ea"/>
              </a:rPr>
              <a:t>双星号会将字典首先转换成关键字参数的形式，就相当于使用字典中的键作为变量名</a:t>
            </a:r>
            <a:endParaRPr lang="zh-CN" altLang="en-US" sz="1400">
              <a:sym typeface="+mn-ea"/>
            </a:endParaRPr>
          </a:p>
          <a:p>
            <a:pPr marL="1200150" lvl="2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sz="1400"/>
              <a:t>字典的键的命名要符合python变量的命名规则，</a:t>
            </a:r>
            <a:r>
              <a:rPr lang="zh-CN" altLang="en-US" sz="1400">
                <a:sym typeface="+mn-ea"/>
              </a:rPr>
              <a:t>如果键不符合变量命名规则，则会抛出"TypeError"异常。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7727315" y="5554345"/>
            <a:ext cx="3970655" cy="107632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{'a': 1, 'b': 2}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{'a': 1, 'b': 2, 'c': 3}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[5, 6, 7, 8]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/>
            <a:r>
              <a:rPr lang="zh-CN" altLang="en-US" sz="1600">
                <a:solidFill>
                  <a:schemeClr val="bg1"/>
                </a:solidFill>
                <a:sym typeface="+mn-ea"/>
              </a:rPr>
              <a:t>{'a': 1, 'b': 2, 'c': 3, 'd': 4}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燕尾形箭头 6"/>
          <p:cNvSpPr/>
          <p:nvPr/>
        </p:nvSpPr>
        <p:spPr>
          <a:xfrm rot="5400000">
            <a:off x="9524365" y="528320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896620" y="1099820"/>
            <a:ext cx="10398760" cy="5415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algn="l" defTabSz="1450975" fontAlgn="auto">
              <a:lnSpc>
                <a:spcPct val="150000"/>
              </a:lnSpc>
              <a:buNone/>
              <a:defRPr/>
            </a:pPr>
            <a:r>
              <a:rPr lang="en-US" altLang="zh-CN" sz="2400" b="1">
                <a:solidFill>
                  <a:srgbClr val="0070C0"/>
                </a:solidFill>
                <a:sym typeface="+mn-ea"/>
              </a:rPr>
              <a:t>lambda x:x+1</a:t>
            </a:r>
            <a:endParaRPr lang="zh-CN" altLang="en-US" sz="2000">
              <a:sym typeface="+mn-ea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>
                <a:sym typeface="+mn-ea"/>
              </a:rPr>
              <a:t>lambda作为一个表达式，定义了一个匿名函数</a:t>
            </a:r>
            <a:endParaRPr lang="zh-CN" altLang="en-US" sz="2000">
              <a:sym typeface="+mn-ea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>
                <a:sym typeface="+mn-ea"/>
              </a:rPr>
              <a:t>上例的代码x为入口参数，x+1为函数体，用函数来表示为：</a:t>
            </a:r>
            <a:endParaRPr lang="zh-CN" altLang="en-US" sz="2000"/>
          </a:p>
          <a:p>
            <a:pPr lvl="2" indent="0" algn="l" defTabSz="1450975" fontAlgn="auto">
              <a:lnSpc>
                <a:spcPct val="150000"/>
              </a:lnSpc>
              <a:buNone/>
              <a:defRPr/>
            </a:pPr>
            <a:r>
              <a:rPr lang="zh-CN" altLang="en-US" sz="2000">
                <a:sym typeface="+mn-ea"/>
              </a:rPr>
              <a:t>def g(x):</a:t>
            </a:r>
            <a:endParaRPr lang="zh-CN" altLang="en-US" sz="2000">
              <a:sym typeface="+mn-ea"/>
            </a:endParaRPr>
          </a:p>
          <a:p>
            <a:pPr lvl="3" indent="0" algn="l" defTabSz="1450975" fontAlgn="auto">
              <a:lnSpc>
                <a:spcPct val="150000"/>
              </a:lnSpc>
              <a:buNone/>
              <a:defRPr/>
            </a:pPr>
            <a:r>
              <a:rPr lang="zh-CN" altLang="en-US" sz="2000">
                <a:sym typeface="+mn-ea"/>
              </a:rPr>
              <a:t>return x+1</a:t>
            </a:r>
            <a:endParaRPr lang="zh-CN" altLang="en-US" sz="2000"/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>
                <a:sym typeface="+mn-ea"/>
              </a:rPr>
              <a:t>总结</a:t>
            </a:r>
            <a:endParaRPr lang="zh-CN" altLang="en-US" sz="2000">
              <a:sym typeface="+mn-ea"/>
            </a:endParaRPr>
          </a:p>
          <a:p>
            <a:pPr marL="800100" lvl="1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>
                <a:sym typeface="+mn-ea"/>
              </a:rPr>
              <a:t>lambda 是为了减少单行函数的定义而存在的。</a:t>
            </a:r>
            <a:endParaRPr lang="zh-CN" altLang="en-US">
              <a:sym typeface="+mn-ea"/>
            </a:endParaRPr>
          </a:p>
          <a:p>
            <a:pPr marL="800100" lvl="1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>
                <a:sym typeface="+mn-ea"/>
              </a:rPr>
              <a:t>lambda 并不会带来程序运行效率的提高，只会使代码更简洁</a:t>
            </a:r>
            <a:endParaRPr lang="zh-CN" altLang="en-US">
              <a:sym typeface="+mn-ea"/>
            </a:endParaRPr>
          </a:p>
          <a:p>
            <a:pPr marL="800100" lvl="1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>
                <a:sym typeface="+mn-ea"/>
              </a:rPr>
              <a:t>在对象遍历处理方面，其实Python的for..in..if语法已经很强大，并且在易读上胜过了lambda。如果可以使用for...in...if来完成的，坚决不用lambda</a:t>
            </a:r>
            <a:endParaRPr lang="zh-CN" altLang="en-US">
              <a:sym typeface="+mn-ea"/>
            </a:endParaRPr>
          </a:p>
          <a:p>
            <a:pPr marL="800100" lvl="1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>
                <a:sym typeface="+mn-ea"/>
              </a:rPr>
              <a:t>如果使用lambda，lambda内不要包含循环，如果有，我宁愿定义函数来完成，使代码获得可重用性和更好的可读性。</a:t>
            </a:r>
            <a:endParaRPr lang="zh-CN" altLang="en-US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60870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Lambda</a:t>
            </a:r>
            <a:r>
              <a:rPr lang="zh-CN" altLang="en-US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表达式</a:t>
            </a:r>
            <a:endParaRPr lang="zh-CN" altLang="en-US" sz="4000" b="1" dirty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70215" y="1193800"/>
            <a:ext cx="3457575" cy="329184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&gt;&gt;&gt; def action(x):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...     return lambda y:x+y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...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&gt;&gt;&gt; a=action(20)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&gt;&gt;&gt; a(22)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42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&gt;&gt;&gt; b = lambda x:lambda y:x+y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&gt;&gt;&gt; a=b(2)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&gt;&gt;&gt; a(20)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22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&gt;&gt;&gt; (b(20))(20)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40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&gt;&gt;&gt;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56920" y="1099820"/>
            <a:ext cx="8390255" cy="40309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>
                <a:sym typeface="+mn-ea"/>
              </a:rPr>
              <a:t>Python的生成器是一个返回可以迭代对象的函数</a:t>
            </a:r>
            <a:endParaRPr lang="zh-CN" altLang="en-US"/>
          </a:p>
          <a:p>
            <a:pPr marL="285750" lvl="0" indent="-28575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>
                <a:sym typeface="+mn-ea"/>
              </a:rPr>
              <a:t>创建生成器</a:t>
            </a:r>
            <a:endParaRPr lang="zh-CN" altLang="en-US">
              <a:sym typeface="+mn-ea"/>
            </a:endParaRPr>
          </a:p>
          <a:p>
            <a:pPr marL="742950" lvl="1" indent="-28575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600">
                <a:sym typeface="+mn-ea"/>
              </a:rPr>
              <a:t>在一个一般函数中使用yield关键字，可以实现一个最简单的生成器函数</a:t>
            </a:r>
            <a:endParaRPr lang="zh-CN" altLang="en-US" sz="1600">
              <a:sym typeface="+mn-ea"/>
            </a:endParaRPr>
          </a:p>
          <a:p>
            <a:pPr marL="742950" lvl="1" indent="-28575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600">
                <a:sym typeface="+mn-ea"/>
              </a:rPr>
              <a:t>yield与return返回相同的值，区别在于</a:t>
            </a:r>
            <a:endParaRPr lang="zh-CN" altLang="en-US" sz="1600">
              <a:sym typeface="+mn-ea"/>
            </a:endParaRPr>
          </a:p>
          <a:p>
            <a:pPr marL="1200150" lvl="2" indent="-28575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600">
                <a:sym typeface="+mn-ea"/>
              </a:rPr>
              <a:t>return返回后，函数状态终止</a:t>
            </a:r>
            <a:endParaRPr lang="zh-CN" altLang="en-US" sz="1600">
              <a:sym typeface="+mn-ea"/>
            </a:endParaRPr>
          </a:p>
          <a:p>
            <a:pPr marL="1200150" lvl="2" indent="-28575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600">
                <a:sym typeface="+mn-ea"/>
              </a:rPr>
              <a:t>yield会保存当前函数的执行状态，返回后函数又回到之前保存的状态继续执行</a:t>
            </a:r>
            <a:endParaRPr lang="zh-CN" altLang="en-US">
              <a:sym typeface="+mn-ea"/>
            </a:endParaRPr>
          </a:p>
          <a:p>
            <a:pPr marL="285750" lvl="0" indent="-28575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>
                <a:sym typeface="+mn-ea"/>
              </a:rPr>
              <a:t>生成器函数与一般函数的不同</a:t>
            </a:r>
            <a:endParaRPr lang="zh-CN" altLang="en-US"/>
          </a:p>
          <a:p>
            <a:pPr marL="742950" lvl="1" indent="-285750" algn="l" defTabSz="1450975" fontAlgn="auto">
              <a:lnSpc>
                <a:spcPct val="150000"/>
              </a:lnSpc>
              <a:buFont typeface="Wingdings" panose="05000000000000000000" charset="0"/>
              <a:buChar char=""/>
              <a:defRPr/>
            </a:pPr>
            <a:r>
              <a:rPr lang="zh-CN" altLang="en-US" sz="1600">
                <a:sym typeface="+mn-ea"/>
              </a:rPr>
              <a:t>生成器函数包含一个或者多个yield</a:t>
            </a:r>
            <a:endParaRPr lang="zh-CN" altLang="en-US" sz="1600"/>
          </a:p>
          <a:p>
            <a:pPr marL="742950" lvl="1" indent="-285750" algn="l" defTabSz="1450975" fontAlgn="auto">
              <a:lnSpc>
                <a:spcPct val="150000"/>
              </a:lnSpc>
              <a:buFont typeface="Wingdings" panose="05000000000000000000" charset="0"/>
              <a:buChar char=""/>
              <a:defRPr/>
            </a:pPr>
            <a:r>
              <a:rPr lang="zh-CN" altLang="en-US" sz="1600">
                <a:sym typeface="+mn-ea"/>
              </a:rPr>
              <a:t>当调用生成器函数时函数返回一个对象，但不会立刻向下执行</a:t>
            </a:r>
            <a:endParaRPr lang="zh-CN" altLang="en-US" sz="1600"/>
          </a:p>
          <a:p>
            <a:pPr marL="742950" lvl="1" indent="-285750" algn="l" defTabSz="1450975" fontAlgn="auto">
              <a:lnSpc>
                <a:spcPct val="150000"/>
              </a:lnSpc>
              <a:buFont typeface="Wingdings" panose="05000000000000000000" charset="0"/>
              <a:buChar char=""/>
              <a:defRPr/>
            </a:pPr>
            <a:endParaRPr lang="zh-CN" altLang="en-US" sz="1600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33565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Python</a:t>
            </a:r>
            <a:r>
              <a:rPr lang="zh-CN" altLang="en-US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生成器</a:t>
            </a:r>
            <a:endParaRPr lang="zh-CN" altLang="en-US" sz="4000" b="1" dirty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53530" y="4994275"/>
            <a:ext cx="2698750" cy="181483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# 逆序yield出对象的元素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def rev_str(my_str):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length=len(my_str)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for i in range(length-1,-1,-1):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    yield my_str[i]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for char in rev_str("hello"):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print(char)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80220" y="690880"/>
            <a:ext cx="2687955" cy="612394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# 简单的生成器函数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def my_gen():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 n=1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 print("first")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 # yield区域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 yield n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 n+=1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 print("second")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 yield n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 n+=1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 print("third")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 yield n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a=my_gen()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print("next method:")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# 每次调用a的时候，函数都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从之前保存的状态执行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print(next(a))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print(next(a))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print(next(a))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print("for loop:")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# 与调用next等价的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b=my_gen()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for elem in my_gen():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 print(elem)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8980" y="4645025"/>
            <a:ext cx="612140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742950" lvl="1" indent="-285750" algn="l" defTabSz="1450975" fontAlgn="auto">
              <a:lnSpc>
                <a:spcPct val="150000"/>
              </a:lnSpc>
              <a:buFont typeface="Wingdings" panose="05000000000000000000" charset="0"/>
              <a:buChar char=""/>
              <a:defRPr/>
            </a:pPr>
            <a:r>
              <a:rPr lang="zh-CN" altLang="en-US" sz="1600">
                <a:sym typeface="+mn-ea"/>
              </a:rPr>
              <a:t>像__iter__()和__next__()方法等是自动实现的，可以通过next()方法对对象进行迭代</a:t>
            </a:r>
            <a:endParaRPr lang="zh-CN" altLang="en-US" sz="1600"/>
          </a:p>
          <a:p>
            <a:pPr marL="742950" lvl="1" indent="-285750" algn="l" defTabSz="1450975" fontAlgn="auto">
              <a:lnSpc>
                <a:spcPct val="150000"/>
              </a:lnSpc>
              <a:buFont typeface="Wingdings" panose="05000000000000000000" charset="0"/>
              <a:buChar char=""/>
              <a:defRPr/>
            </a:pPr>
            <a:r>
              <a:rPr lang="zh-CN" altLang="en-US" sz="1600">
                <a:sym typeface="+mn-ea"/>
              </a:rPr>
              <a:t>一旦函数被yield，函数会暂停，控制权返回调用者</a:t>
            </a:r>
            <a:endParaRPr lang="zh-CN" altLang="en-US" sz="1600"/>
          </a:p>
          <a:p>
            <a:pPr marL="742950" lvl="1" indent="-285750" algn="l" defTabSz="1450975" fontAlgn="auto">
              <a:lnSpc>
                <a:spcPct val="150000"/>
              </a:lnSpc>
              <a:buFont typeface="Wingdings" panose="05000000000000000000" charset="0"/>
              <a:buChar char=""/>
              <a:defRPr/>
            </a:pPr>
            <a:r>
              <a:rPr lang="zh-CN" altLang="en-US" sz="1600">
                <a:sym typeface="+mn-ea"/>
              </a:rPr>
              <a:t>局部变量和它们的状态会被保存，直到下一次调用</a:t>
            </a:r>
            <a:endParaRPr lang="zh-CN" altLang="en-US" sz="1600"/>
          </a:p>
          <a:p>
            <a:pPr marL="742950" lvl="1" indent="-285750" algn="l" defTabSz="1450975" fontAlgn="auto">
              <a:lnSpc>
                <a:spcPct val="150000"/>
              </a:lnSpc>
              <a:buFont typeface="Wingdings" panose="05000000000000000000" charset="0"/>
              <a:buChar char=""/>
              <a:defRPr/>
            </a:pPr>
            <a:r>
              <a:rPr lang="zh-CN" altLang="en-US" sz="1600">
                <a:sym typeface="+mn-ea"/>
              </a:rPr>
              <a:t>函数终止的时候，StopIteraion会被自动抛出 </a:t>
            </a:r>
            <a:endParaRPr lang="zh-CN" altLang="en-US" sz="1600">
              <a:sym typeface="+mn-ea"/>
            </a:endParaRPr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756852" y="392154"/>
            <a:ext cx="323469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生成器表达式</a:t>
            </a:r>
            <a:endParaRPr lang="zh-CN" altLang="en-US" sz="4000" b="1" dirty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31555" y="1229995"/>
            <a:ext cx="3066415" cy="35382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a=(x for x in range(10))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b=[x for x in range(10)]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# 这是错误的，因为生成器不能直接给出长度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# print("length a:",len(a))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# 输出列表的长度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print("length b:",len(b))</a:t>
            </a:r>
            <a:endParaRPr lang="zh-CN" altLang="en-US" sz="1600">
              <a:solidFill>
                <a:schemeClr val="bg1"/>
              </a:solidFill>
            </a:endParaRPr>
          </a:p>
          <a:p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b=iter(b)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# 二者输出等价，不过b是在运行时开辟内存，而a是直接开辟内存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print(next(a))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print(next(b)) 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31025" y="5024120"/>
            <a:ext cx="4766945" cy="132207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with open('sells.log') as file: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pizza_col = (line[3] for line in file)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per_hour = (int(x) for x in pizza_col if x != 'N/A')  # 使用生成器进行自动迭代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print("Total pizzas sold = ", sum(per_hour))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4510" y="1099820"/>
            <a:ext cx="810704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Python为能够更加容易的生成列表和生成器，提供列表表达式和生成器表达式。</a:t>
            </a:r>
            <a:endParaRPr lang="zh-CN" altLang="en-US"/>
          </a:p>
          <a:p>
            <a:pPr marL="571500" lvl="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列表表达式式：[&lt;value&gt; for &lt;item&gt; in &lt;sequence&gt; if &lt;condition&gt;]</a:t>
            </a:r>
            <a:endParaRPr lang="zh-CN" altLang="en-US"/>
          </a:p>
          <a:p>
            <a:pPr marL="571500" lvl="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生成器表达式：(&lt;value&gt; for &lt;item&gt; in &lt;sequence&gt; if &lt;condition&gt;)</a:t>
            </a:r>
            <a:endParaRPr lang="zh-CN" altLang="en-US"/>
          </a:p>
          <a:p>
            <a:pPr marL="571500" lvl="0" indent="-28575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例：有一个数字长列表，想知道其中有多少个数字可以被3整除</a:t>
            </a:r>
            <a:endParaRPr lang="zh-CN" altLang="en-US"/>
          </a:p>
          <a:p>
            <a:pPr marL="1028700" lvl="1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/>
              <a:t>列表表达式</a:t>
            </a:r>
            <a:endParaRPr lang="zh-CN" altLang="en-US"/>
          </a:p>
          <a:p>
            <a:pPr lvl="2" indent="0" fontAlgn="auto">
              <a:lnSpc>
                <a:spcPct val="150000"/>
              </a:lnSpc>
              <a:buNone/>
            </a:pPr>
            <a:r>
              <a:rPr lang="zh-CN" altLang="en-US"/>
              <a:t>divisible_by_three = len([n for n in list_of_numbers if n % 3 == 0])</a:t>
            </a:r>
            <a:endParaRPr lang="zh-CN" altLang="en-US"/>
          </a:p>
          <a:p>
            <a:pPr marL="1028700" lvl="1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/>
              <a:t>生成器表达式</a:t>
            </a:r>
            <a:endParaRPr lang="zh-CN" altLang="en-US"/>
          </a:p>
          <a:p>
            <a:pPr lvl="2" indent="0" fontAlgn="auto">
              <a:lnSpc>
                <a:spcPct val="150000"/>
              </a:lnSpc>
              <a:buNone/>
            </a:pPr>
            <a:r>
              <a:rPr lang="zh-CN" altLang="en-US"/>
              <a:t>divisibale_by_three = sum((1 for n in list_of_numbers if n % 3 == 0))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756852" y="392154"/>
            <a:ext cx="323469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函数原型解读</a:t>
            </a:r>
            <a:endParaRPr lang="zh-CN" altLang="en-US" sz="4000" b="1" dirty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4375" y="1029970"/>
            <a:ext cx="6760210" cy="5666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40665" indent="-240665" fontAlgn="auto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2000" b="1" u="sng"/>
              <a:t>max(iterable,*[, key, default])</a:t>
            </a:r>
            <a:endParaRPr lang="zh-CN" altLang="en-US" sz="2000"/>
          </a:p>
          <a:p>
            <a:pPr marL="697865" lvl="1" indent="-240665" fontAlgn="auto"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zh-CN" altLang="en-US"/>
              <a:t>函数形参列表中符号 * 表示，后面的形参只能为关键字参数（keyword argument），不能为位置参数（positional argument）</a:t>
            </a:r>
            <a:endParaRPr lang="zh-CN" altLang="en-US" sz="2000"/>
          </a:p>
          <a:p>
            <a:pPr marL="240665" indent="-240665" fontAlgn="auto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ym typeface="+mn-ea"/>
              </a:rPr>
              <a:t>[ ] 表示里面的形参是可选项</a:t>
            </a:r>
            <a:endParaRPr lang="zh-CN" altLang="en-US" sz="2000" b="1"/>
          </a:p>
          <a:p>
            <a:pPr marL="240665" indent="-240665" fontAlgn="auto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ym typeface="+mn-ea"/>
              </a:rPr>
              <a:t>max、min 函数参数 key被称为 key 函数，一般结合更紧凑的lambda函数</a:t>
            </a:r>
            <a:endParaRPr lang="zh-CN" altLang="en-US" sz="2000" b="1">
              <a:sym typeface="+mn-ea"/>
            </a:endParaRPr>
          </a:p>
          <a:p>
            <a:pPr marL="240665" indent="-240665" fontAlgn="auto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sym typeface="+mn-ea"/>
              </a:rPr>
              <a:t>max函数的default参数：</a:t>
            </a:r>
            <a:endParaRPr lang="zh-CN" altLang="en-US" sz="2000" b="1">
              <a:sym typeface="+mn-ea"/>
            </a:endParaRPr>
          </a:p>
          <a:p>
            <a:pPr marL="800100" lvl="1" indent="-342900" fontAlgn="auto"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zh-CN" altLang="en-US" b="1">
                <a:sym typeface="+mn-ea"/>
              </a:rPr>
              <a:t>传入的列表为空时，若参数 default 被赋值则返回 default；否则会抛空序列异常</a:t>
            </a:r>
            <a:endParaRPr lang="zh-CN" altLang="en-US" sz="2000" b="1">
              <a:sym typeface="+mn-ea"/>
            </a:endParaRPr>
          </a:p>
          <a:p>
            <a:pPr marL="240665" indent="-240665" fontAlgn="auto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2000" b="1"/>
              <a:t>sum(iterable, /, start=0)</a:t>
            </a:r>
            <a:endParaRPr lang="zh-CN" altLang="en-US" sz="2000"/>
          </a:p>
          <a:p>
            <a:pPr marL="697865" lvl="1" indent="-240665" fontAlgn="auto"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zh-CN" altLang="en-US"/>
              <a:t>看到形参列表中有一个 /，它表示 / 前的参数只能是位置参数，不能是关键字参数</a:t>
            </a:r>
            <a:endParaRPr lang="zh-CN" altLang="en-US" sz="2000" b="1"/>
          </a:p>
          <a:p>
            <a:pPr marL="240665" lvl="0" indent="-240665" fontAlgn="auto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2000" b="1"/>
              <a:t>如下几种形式调用</a:t>
            </a:r>
            <a:r>
              <a:rPr lang="en-US" altLang="zh-CN" sz="2000" b="1"/>
              <a:t>max</a:t>
            </a:r>
            <a:r>
              <a:rPr lang="zh-CN" altLang="en-US" sz="2000" b="1"/>
              <a:t>正确</a:t>
            </a:r>
            <a:endParaRPr lang="zh-CN" altLang="en-US" sz="2000"/>
          </a:p>
          <a:p>
            <a:pPr marL="697865" lvl="1" indent="-240665" fontAlgn="auto"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zh-CN" altLang="en-US"/>
              <a:t>max(iterable)，max(iterable,*, key)</a:t>
            </a:r>
            <a:endParaRPr lang="zh-CN" altLang="en-US"/>
          </a:p>
          <a:p>
            <a:pPr marL="697865" lvl="1" indent="-240665" fontAlgn="auto">
              <a:lnSpc>
                <a:spcPct val="120000"/>
              </a:lnSpc>
              <a:buFont typeface="Wingdings" panose="05000000000000000000" charset="0"/>
              <a:buChar char=""/>
            </a:pPr>
            <a:r>
              <a:rPr lang="zh-CN" altLang="en-US"/>
              <a:t>max(iterable,*,default)，max(iterable,*, key, default)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516495" y="1158240"/>
            <a:ext cx="4505960" cy="364617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a = [1,2,3,4,2,2,3]</a:t>
            </a:r>
            <a:endParaRPr lang="zh-CN" altLang="en-US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max(a,key=lambda x: a.count(x), default=1)</a:t>
            </a:r>
            <a:endParaRPr lang="zh-CN" altLang="en-US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endParaRPr lang="zh-CN" altLang="en-US" sz="6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def f(a,*,b):</a:t>
            </a:r>
            <a:endParaRPr lang="zh-CN" altLang="en-US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	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pass</a:t>
            </a:r>
            <a:endParaRPr lang="zh-CN" altLang="en-US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f(a,b=1)</a:t>
            </a:r>
            <a:endParaRPr lang="zh-CN" altLang="en-US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f(a,1) # 这种调用是错误的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marL="0" lvl="2" indent="0" fontAlgn="auto">
              <a:lnSpc>
                <a:spcPct val="100000"/>
              </a:lnSpc>
              <a:buNone/>
            </a:pPr>
            <a:endParaRPr lang="zh-CN" altLang="en-US">
              <a:solidFill>
                <a:schemeClr val="bg1"/>
              </a:solidFill>
              <a:sym typeface="+mn-ea"/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a = [1,3,2,1,4,2]</a:t>
            </a:r>
            <a:endParaRPr lang="zh-CN" altLang="en-US">
              <a:solidFill>
                <a:schemeClr val="bg1"/>
              </a:solidFill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sum(a,2) # start=2 表示求和的初始值为 2</a:t>
            </a:r>
            <a:endParaRPr lang="zh-CN" altLang="en-US">
              <a:solidFill>
                <a:schemeClr val="bg1"/>
              </a:solidFill>
            </a:endParaRPr>
          </a:p>
          <a:p>
            <a:pPr indent="0" fontAlgn="auto">
              <a:lnSpc>
                <a:spcPct val="150000"/>
              </a:lnSpc>
              <a:buNone/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sum(iterable=a,start=2)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#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这种调用是错误的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72680" y="4804410"/>
            <a:ext cx="4505960" cy="189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2000" b="1">
                <a:sym typeface="+mn-ea"/>
              </a:rPr>
              <a:t>但</a:t>
            </a:r>
            <a:r>
              <a:rPr lang="en-US" altLang="zh-CN" sz="2000" b="1">
                <a:sym typeface="+mn-ea"/>
              </a:rPr>
              <a:t>max</a:t>
            </a:r>
            <a:r>
              <a:rPr lang="zh-CN" altLang="en-US" sz="2000" b="1">
                <a:sym typeface="+mn-ea"/>
              </a:rPr>
              <a:t>不能用如下形式调用：</a:t>
            </a:r>
            <a:endParaRPr lang="zh-CN" altLang="en-US" sz="2000"/>
          </a:p>
          <a:p>
            <a:pPr marL="762000" indent="-271145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max(*, key)</a:t>
            </a:r>
            <a:endParaRPr lang="zh-CN" altLang="en-US"/>
          </a:p>
          <a:p>
            <a:pPr indent="0" fontAlgn="auto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lang="zh-CN" altLang="en-US" sz="2000" b="1">
                <a:sym typeface="+mn-ea"/>
              </a:rPr>
              <a:t>因为iterable 没有默认值，所以它是不能被省略的，必须要给出一个实参。</a:t>
            </a:r>
            <a:endParaRPr lang="zh-CN" altLang="en-US" sz="2000" b="1">
              <a:sym typeface="+mn-ea"/>
            </a:endParaRPr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12470" y="1099185"/>
            <a:ext cx="6010910" cy="4939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3970" indent="301625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 u="sng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位置参数</a:t>
            </a:r>
            <a:r>
              <a:rPr lang="en-US" altLang="zh-CN" sz="2000" b="1" u="sng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: a </a:t>
            </a:r>
            <a:endParaRPr lang="zh-CN" altLang="en-US" sz="2000" b="1" u="sng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</a:endParaRPr>
          </a:p>
          <a:p>
            <a:pPr marL="13970" indent="301625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 u="sng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关键字参数</a:t>
            </a:r>
            <a:r>
              <a:rPr lang="en-US" altLang="zh-CN" sz="2000" b="1" u="sng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: a</a:t>
            </a:r>
            <a:endParaRPr lang="zh-CN" altLang="en-US" sz="2000" b="1" u="sng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</a:endParaRPr>
          </a:p>
          <a:p>
            <a:pPr marL="13970" indent="301625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 u="sng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默认参数</a:t>
            </a:r>
            <a:r>
              <a:rPr lang="en-US" altLang="zh-CN" sz="2000" b="1" u="sng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: d</a:t>
            </a:r>
            <a:endParaRPr lang="zh-CN" altLang="en-US" sz="2000" b="1" u="sng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</a:endParaRPr>
          </a:p>
          <a:p>
            <a:pPr marL="13970" indent="301625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 u="sng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可变位置参数</a:t>
            </a:r>
            <a:r>
              <a:rPr lang="en-US" altLang="zh-CN" sz="2000" b="1" u="sng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: b</a:t>
            </a:r>
            <a:endParaRPr lang="zh-CN" altLang="en-US" sz="2000" b="1" u="sng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</a:endParaRPr>
          </a:p>
          <a:p>
            <a:pPr marL="13970" indent="301625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 u="sng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可变关键字参数</a:t>
            </a:r>
            <a:r>
              <a:rPr lang="en-US" altLang="zh-CN" sz="2000" b="1" u="sng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: c</a:t>
            </a:r>
            <a:endParaRPr lang="en-US" altLang="zh-CN" sz="2000" b="1" u="sng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</a:endParaRPr>
          </a:p>
          <a:p>
            <a:pPr marL="800100" lvl="1" indent="34417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  <a:sym typeface="+mn-ea"/>
              </a:rPr>
              <a:t>带一个星号的参数 b，是可变位置参数</a:t>
            </a:r>
            <a:endParaRPr lang="zh-CN" altLang="en-US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</a:endParaRPr>
          </a:p>
          <a:p>
            <a:pPr marL="800100" lvl="1" indent="34417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  <a:sym typeface="+mn-ea"/>
              </a:rPr>
              <a:t>带两个星号的参数 c，是可变关键字参数</a:t>
            </a:r>
            <a:endParaRPr lang="zh-CN" altLang="en-US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</a:endParaRPr>
          </a:p>
          <a:p>
            <a:pPr marL="800100" lvl="1" indent="34417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  <a:sym typeface="+mn-ea"/>
              </a:rPr>
              <a:t>可变表示函数被赋值的变量个数是变化的</a:t>
            </a:r>
            <a:endParaRPr lang="zh-CN" altLang="en-US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  <a:sym typeface="+mn-ea"/>
            </a:endParaRPr>
          </a:p>
          <a:p>
            <a:pPr marL="13970" indent="301625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 u="sng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  <a:sym typeface="+mn-ea"/>
              </a:rPr>
              <a:t>查看参数</a:t>
            </a:r>
            <a:endParaRPr lang="zh-CN" altLang="en-US" b="1" u="sng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  <a:sym typeface="+mn-ea"/>
            </a:endParaRPr>
          </a:p>
          <a:p>
            <a:pPr marL="800100" lvl="1" indent="34417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  <a:sym typeface="+mn-ea"/>
              </a:rPr>
              <a:t>Python 的 inspect 模块查看参数的类型</a:t>
            </a:r>
            <a:endParaRPr lang="zh-CN" altLang="en-US" u="sng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  <a:sym typeface="+mn-ea"/>
            </a:endParaRPr>
          </a:p>
          <a:p>
            <a:pPr marL="800100" lvl="1" indent="344170" fontAlgn="auto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u="sng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567563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zh-CN" altLang="en-US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Python 函数的 5 类参数</a:t>
            </a:r>
            <a:endParaRPr lang="zh-CN" altLang="en-US" sz="4000" b="1" dirty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24015" y="1040765"/>
            <a:ext cx="5178425" cy="9220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>
              <a:lnSpc>
                <a:spcPct val="150000"/>
              </a:lnSpc>
            </a:pPr>
            <a:r>
              <a:rPr lang="zh-CN" altLang="en-US" b="1">
                <a:solidFill>
                  <a:srgbClr val="FF0000"/>
                </a:solidFill>
                <a:sym typeface="+mn-ea"/>
              </a:rPr>
              <a:t>def f(a,*b,**c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,d=10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):</a:t>
            </a:r>
            <a:endParaRPr lang="zh-CN" altLang="en-US" b="1">
              <a:solidFill>
                <a:srgbClr val="FF0000"/>
              </a:solidFill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zh-CN" altLang="en-US" b="1">
                <a:solidFill>
                  <a:srgbClr val="FF0000"/>
                </a:solidFill>
                <a:sym typeface="+mn-ea"/>
              </a:rPr>
              <a:t>	print(f'a:{a},b:{b},c:{c}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,d:{d}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')</a:t>
            </a:r>
            <a:endParaRPr lang="zh-CN" altLang="en-US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23380" y="2002155"/>
            <a:ext cx="5179695" cy="175323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&gt;&gt;&gt;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f(1,2,3,w=4,h=5)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&gt;&gt;&gt;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a:1,b:(2, 3),c:{'w': 4, 'h': 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,'d':10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}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&gt;&gt;&gt;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f(1,2,w=4)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&gt;&gt;&gt;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a:1,b:(2,),c:{'w': 4}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,'d':10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24650" y="3799205"/>
            <a:ext cx="5177790" cy="290766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from inspect import signature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def f(a,*b):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  print(f'a:{a},b:{b}')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for name,val in signature(f).parameters.items():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    print(name,val.kind)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altLang="zh-CN" sz="1600">
                <a:solidFill>
                  <a:schemeClr val="bg1"/>
                </a:solidFill>
                <a:sym typeface="+mn-ea"/>
              </a:rPr>
              <a:t>&gt;&gt;&gt;a POSITIONAL_OR_KEYWORD</a:t>
            </a:r>
            <a:endParaRPr lang="en-US" altLang="zh-CN" sz="16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altLang="zh-CN" sz="1600">
                <a:solidFill>
                  <a:schemeClr val="bg1"/>
                </a:solidFill>
                <a:sym typeface="+mn-ea"/>
              </a:rPr>
              <a:t>&gt;&gt;&gt;b VAR_POSITIONAL</a:t>
            </a:r>
            <a:endParaRPr lang="en-US" altLang="zh-CN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11935" y="5551805"/>
            <a:ext cx="51168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for name,val in signature(f).parameters.items():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    print(name,val.kind)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6920" y="1310005"/>
            <a:ext cx="3523615" cy="5677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26060" indent="-241300" fontAlgn="auto">
              <a:lnSpc>
                <a:spcPct val="14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089722149"/>
                  <wpsdc:marlchars xmlns:wpsdc="http://www.wps.cn/officeDocument/2017/drawingmlCustomData" val="99" checksum="2628720852"/>
                </a:ext>
              </a:extLst>
            </a:pPr>
            <a:r>
              <a:rPr sz="2000" b="1" u="sng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规则 1：不带默认值的位置参数缺一不可</a:t>
            </a:r>
            <a:endParaRPr sz="2000" b="1" u="sng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</a:endParaRPr>
          </a:p>
          <a:p>
            <a:pPr marL="226060" indent="-241300" fontAlgn="auto">
              <a:lnSpc>
                <a:spcPct val="14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089722149"/>
                  <wpsdc:marlchars xmlns:wpsdc="http://www.wps.cn/officeDocument/2017/drawingmlCustomData" val="99" checksum="2628720852"/>
                </a:ext>
              </a:extLst>
            </a:pPr>
            <a:r>
              <a:rPr sz="2000" b="1" u="sng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规则 2：关键字参数必须在位置参数右边</a:t>
            </a:r>
            <a:endParaRPr sz="2000" b="1" u="sng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</a:endParaRPr>
          </a:p>
          <a:p>
            <a:pPr marL="226060" indent="-241300" fontAlgn="auto">
              <a:lnSpc>
                <a:spcPct val="14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089722149"/>
                  <wpsdc:marlchars xmlns:wpsdc="http://www.wps.cn/officeDocument/2017/drawingmlCustomData" val="99" checksum="2628720852"/>
                </a:ext>
              </a:extLst>
            </a:pPr>
            <a:r>
              <a:rPr sz="2000" b="1" u="sng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规则 3：对同一个形参不能重复传值</a:t>
            </a:r>
            <a:endParaRPr sz="2000" b="1" u="sng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</a:endParaRPr>
          </a:p>
          <a:p>
            <a:pPr marL="226060" indent="-241300" fontAlgn="auto">
              <a:lnSpc>
                <a:spcPct val="14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089722149"/>
                  <wpsdc:marlchars xmlns:wpsdc="http://www.wps.cn/officeDocument/2017/drawingmlCustomData" val="99" checksum="2628720852"/>
                </a:ext>
              </a:extLst>
            </a:pPr>
            <a:r>
              <a:rPr sz="2000" b="1" u="sng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规则 4：默认参数的定义应该在位置形参右面</a:t>
            </a:r>
            <a:endParaRPr sz="2000" b="1" u="sng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</a:endParaRPr>
          </a:p>
          <a:p>
            <a:pPr marL="226060" indent="-241300" fontAlgn="auto">
              <a:lnSpc>
                <a:spcPct val="14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089722149"/>
                  <wpsdc:marlchars xmlns:wpsdc="http://www.wps.cn/officeDocument/2017/drawingmlCustomData" val="99" checksum="2628720852"/>
                </a:ext>
              </a:extLst>
            </a:pPr>
            <a:r>
              <a:rPr sz="2000" b="1" u="sng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规则 5：可变位置参数不能传入关键字参数</a:t>
            </a:r>
            <a:endParaRPr sz="2000" b="1" u="sng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</a:endParaRPr>
          </a:p>
          <a:p>
            <a:pPr marL="226060" indent="-241300" fontAlgn="auto">
              <a:lnSpc>
                <a:spcPct val="140000"/>
              </a:lnSpc>
              <a:buFont typeface="Arial" panose="020B0604020202090204" pitchFamily="34" charset="0"/>
              <a:buChar char="•"/>
              <a:extLst>
                <a:ext uri="{35155182-B16C-46BC-9424-99874614C6A1}">
                  <wpsdc:indentchars xmlns:wpsdc="http://www.wps.cn/officeDocument/2017/drawingmlCustomData" val="-95" checksum="1089722149"/>
                  <wpsdc:marlchars xmlns:wpsdc="http://www.wps.cn/officeDocument/2017/drawingmlCustomData" val="99" checksum="2628720852"/>
                </a:ext>
              </a:extLst>
            </a:pPr>
            <a:r>
              <a:rPr sz="2000" b="1" u="sng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规则 6：可变关键字参数不能传入位置参数</a:t>
            </a:r>
            <a:endParaRPr lang="zh-CN" altLang="en-US" u="sng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  <a:sym typeface="+mn-ea"/>
            </a:endParaRPr>
          </a:p>
          <a:p>
            <a:pPr marL="800100" lvl="1" indent="344170" fontAlgn="auto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u="sng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689610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zh-CN" altLang="en-US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Python函数参数传递赋值规则</a:t>
            </a:r>
            <a:endParaRPr lang="zh-CN" altLang="en-US" sz="4000" b="1" dirty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02455" y="1310005"/>
            <a:ext cx="6939280" cy="5539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23240" indent="-342900" fontAlgn="auto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000" b="1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函数调用时和函数参数传递赋值有关的异常有以下六类：</a:t>
            </a:r>
            <a:endParaRPr lang="zh-CN" altLang="en-US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</a:endParaRPr>
          </a:p>
          <a:p>
            <a:pPr marL="795655" lvl="1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SyntaxError: positional argument follows keyword argument，位置参数位于关键字参数后面</a:t>
            </a:r>
            <a:endParaRPr lang="zh-CN" altLang="en-US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</a:endParaRPr>
          </a:p>
          <a:p>
            <a:pPr marL="795655" lvl="1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TypeError: f() missing 1 required keyword-only argument: 'b'，必须传递的关键字参数缺失</a:t>
            </a:r>
            <a:endParaRPr lang="zh-CN" altLang="en-US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</a:endParaRPr>
          </a:p>
          <a:p>
            <a:pPr marL="795655" lvl="1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SyntaxError: keyword argument repeated，关键字参数重复</a:t>
            </a:r>
            <a:endParaRPr lang="zh-CN" altLang="en-US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</a:endParaRPr>
          </a:p>
          <a:p>
            <a:pPr marL="795655" lvl="1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TypeError: f() missing 1 required positional argument: 'b'，必须传递的位置参数缺失</a:t>
            </a:r>
            <a:endParaRPr lang="zh-CN" altLang="en-US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</a:endParaRPr>
          </a:p>
          <a:p>
            <a:pPr marL="795655" lvl="1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TypeError: f() got an unexpected keyword argument 'a'，没有这个关键字参数</a:t>
            </a:r>
            <a:endParaRPr lang="zh-CN" altLang="en-US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</a:endParaRPr>
          </a:p>
          <a:p>
            <a:pPr marL="795655" lvl="1" indent="-285750" fontAlgn="auto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>
                <a:latin typeface="冬青黑体简体中文" panose="020B0300000000000000" charset="-122"/>
                <a:ea typeface="冬青黑体简体中文" panose="020B0300000000000000" charset="-122"/>
                <a:cs typeface="冬青黑体简体中文" panose="020B0300000000000000" charset="-122"/>
              </a:rPr>
              <a:t>TypeError: f() takes 0 positional arguments but 1 was given，不需要位置参数但却传递 1 个</a:t>
            </a:r>
            <a:endParaRPr lang="zh-CN" altLang="en-US">
              <a:latin typeface="冬青黑体简体中文" panose="020B0300000000000000" charset="-122"/>
              <a:ea typeface="冬青黑体简体中文" panose="020B0300000000000000" charset="-122"/>
              <a:cs typeface="冬青黑体简体中文" panose="020B0300000000000000" charset="-122"/>
            </a:endParaRP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24510" y="1068705"/>
            <a:ext cx="10647680" cy="5487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285750" fontAlgn="auto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en-US" altLang="zh-CN" sz="2400" b="1"/>
              <a:t>Python</a:t>
            </a:r>
            <a:r>
              <a:rPr lang="zh-CN" altLang="en-US" sz="2400" b="1"/>
              <a:t>变量作用域包括：全局变量，局部变量等</a:t>
            </a:r>
            <a:endParaRPr lang="zh-CN" altLang="en-US" sz="2400" b="1"/>
          </a:p>
          <a:p>
            <a:pPr marL="0" indent="285750" fontAlgn="auto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2400" b="1"/>
              <a:t>Python 查找变量的顺序遵守 LEGB 规则，遇到某个变量时</a:t>
            </a:r>
            <a:endParaRPr lang="zh-CN" altLang="en-US" sz="2000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优先从它所属的函数（local）内查找</a:t>
            </a:r>
            <a:endParaRPr lang="zh-CN" altLang="en-US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若找不到，并且它位于一个内嵌函数中，就再到它的父函数</a:t>
            </a:r>
            <a:endParaRPr lang="zh-CN" altLang="en-US"/>
          </a:p>
          <a:p>
            <a:pPr lvl="1" indent="0" fontAlgn="auto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/>
              <a:t>	(enclosing)</a:t>
            </a:r>
            <a:r>
              <a:rPr lang="zh-CN" altLang="en-US"/>
              <a:t>中查找</a:t>
            </a:r>
            <a:endParaRPr lang="zh-CN" altLang="en-US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如果还是找不到，再去全局作用域（global）查找</a:t>
            </a:r>
            <a:endParaRPr lang="zh-CN" altLang="en-US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再找不到，最后去内置作用域（build-in）查找</a:t>
            </a:r>
            <a:endParaRPr lang="zh-CN" altLang="en-US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若还是找不到，报错。</a:t>
            </a:r>
            <a:endParaRPr lang="zh-CN" altLang="en-US"/>
          </a:p>
          <a:p>
            <a:pPr marL="0" indent="285750" fontAlgn="auto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2400" b="1"/>
              <a:t>如右</a:t>
            </a:r>
            <a:endParaRPr lang="zh-CN" altLang="en-US" sz="2000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变量 c 在局部作用域（local）被发现</a:t>
            </a:r>
            <a:endParaRPr lang="zh-CN" altLang="en-US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变量 b 在 parent 函数和 son 函数间（enclosing）被发现</a:t>
            </a:r>
            <a:endParaRPr lang="zh-CN" altLang="en-US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变量 a 在全局作用域（global）被发现</a:t>
            </a:r>
            <a:endParaRPr lang="zh-CN" altLang="en-US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min 函数属于 Python 中内置函数，所以在搜寻完 LEG 三个区域后，最终在 build-in 域被找到</a:t>
            </a:r>
            <a:endParaRPr lang="zh-CN" altLang="en-US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变量 d在 LEGB 四个域都被搜寻一遍后，还是未找到，就会抛出 d 没有被发现的异常</a:t>
            </a:r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72605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zh-CN" altLang="en-US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变量作用域</a:t>
            </a:r>
            <a:endParaRPr lang="zh-CN" altLang="en-US" sz="4000" b="1" dirty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50225" y="2258695"/>
            <a:ext cx="3255010" cy="310769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a = 10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def parent():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    b = 20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    def son():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        c = 30 # c: local 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        print(b + c) # b: enclosing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        print(a + b + c ) # a: global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        print(min(a,b,c)) # min : built-in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        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#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print(d)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    son()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en-US" altLang="zh-CN" sz="1400">
                <a:solidFill>
                  <a:schemeClr val="bg1"/>
                </a:solidFill>
                <a:sym typeface="+mn-ea"/>
              </a:rPr>
              <a:t>&gt;&gt;&gt;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parent()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50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60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10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24510" y="1068705"/>
            <a:ext cx="10647680" cy="5487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285750" fontAlgn="auto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en-US" altLang="zh-CN" sz="2400" b="1"/>
              <a:t>Python</a:t>
            </a:r>
            <a:r>
              <a:rPr lang="zh-CN" altLang="en-US" sz="2400" b="1"/>
              <a:t>变量作用域包括：全局变量，局部变量等</a:t>
            </a:r>
            <a:endParaRPr lang="zh-CN" altLang="en-US" sz="2400" b="1"/>
          </a:p>
          <a:p>
            <a:pPr marL="0" indent="285750" fontAlgn="auto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2400" b="1"/>
              <a:t>Python 查找变量的顺序遵守 LEGB 规则，遇到某个变量时</a:t>
            </a:r>
            <a:endParaRPr lang="zh-CN" altLang="en-US" sz="2000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优先从它所属的函数（local）内查找</a:t>
            </a:r>
            <a:endParaRPr lang="zh-CN" altLang="en-US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若找不到，并且它位于一个内嵌函数中，就再到它的父函数</a:t>
            </a:r>
            <a:endParaRPr lang="zh-CN" altLang="en-US"/>
          </a:p>
          <a:p>
            <a:pPr lvl="1" indent="0" fontAlgn="auto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/>
              <a:t>	(enclosing)</a:t>
            </a:r>
            <a:r>
              <a:rPr lang="zh-CN" altLang="en-US"/>
              <a:t>中查找</a:t>
            </a:r>
            <a:endParaRPr lang="zh-CN" altLang="en-US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如果还是找不到，再去全局作用域（global）查找</a:t>
            </a:r>
            <a:endParaRPr lang="zh-CN" altLang="en-US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再找不到，最后去内置作用域（build-in）查找</a:t>
            </a:r>
            <a:endParaRPr lang="zh-CN" altLang="en-US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若还是找不到，报错。</a:t>
            </a:r>
            <a:endParaRPr lang="zh-CN" altLang="en-US"/>
          </a:p>
          <a:p>
            <a:pPr marL="0" indent="285750" fontAlgn="auto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2400" b="1"/>
              <a:t>如右</a:t>
            </a:r>
            <a:endParaRPr lang="zh-CN" altLang="en-US" sz="2000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变量 c 在局部作用域（local）被发现</a:t>
            </a:r>
            <a:endParaRPr lang="zh-CN" altLang="en-US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变量 b 在 parent 函数和 son 函数间（enclosing）被发现</a:t>
            </a:r>
            <a:endParaRPr lang="zh-CN" altLang="en-US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变量 a 在全局作用域（global）被发现</a:t>
            </a:r>
            <a:endParaRPr lang="zh-CN" altLang="en-US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min 函数属于 Python 中内置函数，所以在搜寻完 LEG 三个区域后，最终在 build-in 域被找到</a:t>
            </a:r>
            <a:endParaRPr lang="zh-CN" altLang="en-US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变量 d在 LEGB 四个域都被搜寻一遍后，还是未找到，就会抛出 d 没有被发现的异常</a:t>
            </a:r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713549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zh-CN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nonlocal</a:t>
            </a:r>
            <a:r>
              <a:rPr lang="zh-CN" altLang="en-US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和</a:t>
            </a:r>
            <a:r>
              <a:rPr lang="en-US" altLang="zh-CN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global</a:t>
            </a:r>
            <a:r>
              <a:rPr lang="zh-CN" altLang="en-US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关键字</a:t>
            </a:r>
            <a:r>
              <a:rPr lang="en-US" altLang="zh-CN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//</a:t>
            </a:r>
            <a:r>
              <a:rPr lang="zh-CN" altLang="en-US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未完</a:t>
            </a:r>
            <a:endParaRPr lang="zh-CN" altLang="en-US" sz="4000" b="1" dirty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50225" y="2258695"/>
            <a:ext cx="3255010" cy="310769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a = 10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def parent():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    b = 20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    def son():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        c = 30 # c: local 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        print(b + c) # b: enclosing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        print(a + b + c ) # a: global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        print(min(a,b,c)) # min : built-in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        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#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print(d)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    son()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en-US" altLang="zh-CN" sz="1400">
                <a:solidFill>
                  <a:schemeClr val="bg1"/>
                </a:solidFill>
                <a:sym typeface="+mn-ea"/>
              </a:rPr>
              <a:t>&gt;&gt;&gt;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parent()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50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60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10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756852" y="392154"/>
            <a:ext cx="752856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Life Is Short  You Need Python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60" name="等腰三角形 59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4700" y="1579880"/>
            <a:ext cx="4092575" cy="4323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fontAlgn="auto">
              <a:lnSpc>
                <a:spcPts val="3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Python</a:t>
            </a:r>
            <a:r>
              <a:rPr lang="zh-CN" altLang="en-US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是一种开源的 、解析性的，面向对象的编程语言</a:t>
            </a:r>
            <a:endParaRPr lang="zh-CN" altLang="en-US" sz="2400" dirty="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457200" indent="-457200" fontAlgn="auto">
              <a:lnSpc>
                <a:spcPts val="3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Python</a:t>
            </a:r>
            <a:r>
              <a:rPr lang="zh-CN" altLang="en-US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使用一种优雅的语法，可读性强 </a:t>
            </a:r>
            <a:endParaRPr lang="zh-CN" altLang="en-US" sz="2400" dirty="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457200" indent="-457200" fontAlgn="auto">
              <a:lnSpc>
                <a:spcPts val="3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Python</a:t>
            </a:r>
            <a:r>
              <a:rPr lang="zh-CN" altLang="en-US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支持类和多层继承等的面向对象编程技术 </a:t>
            </a:r>
            <a:endParaRPr lang="zh-CN" altLang="en-US" sz="2400" dirty="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457200" indent="-457200" fontAlgn="auto">
              <a:lnSpc>
                <a:spcPts val="3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Python</a:t>
            </a:r>
            <a:r>
              <a:rPr lang="zh-CN" altLang="en-US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可运行在多种计算机平台和操作系统中，如</a:t>
            </a:r>
            <a:r>
              <a:rPr lang="en-US" altLang="zh-CN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unix</a:t>
            </a:r>
            <a:r>
              <a:rPr lang="zh-CN" altLang="en-US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，</a:t>
            </a:r>
            <a:r>
              <a:rPr lang="en-US" altLang="zh-CN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windows</a:t>
            </a:r>
            <a:r>
              <a:rPr lang="zh-CN" altLang="en-US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，</a:t>
            </a:r>
            <a:r>
              <a:rPr lang="en-US" altLang="zh-CN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MacOS</a:t>
            </a:r>
            <a:r>
              <a:rPr lang="zh-CN" altLang="en-US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，</a:t>
            </a:r>
            <a:r>
              <a:rPr lang="en-US" altLang="zh-CN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OS/2</a:t>
            </a:r>
            <a:r>
              <a:rPr lang="zh-CN" altLang="en-US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等等</a:t>
            </a:r>
            <a:endParaRPr lang="zh-CN" altLang="en-US" sz="240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7275" y="1663065"/>
            <a:ext cx="7248525" cy="41567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24510" y="1068705"/>
            <a:ext cx="10647680" cy="5487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285750" fontAlgn="auto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en-US" altLang="zh-CN" sz="2400" b="1"/>
              <a:t>Python</a:t>
            </a:r>
            <a:r>
              <a:rPr lang="zh-CN" altLang="en-US" sz="2400" b="1"/>
              <a:t>变量作用域包括：全局变量，局部变量等</a:t>
            </a:r>
            <a:endParaRPr lang="zh-CN" altLang="en-US" sz="2400" b="1"/>
          </a:p>
          <a:p>
            <a:pPr marL="0" indent="285750" fontAlgn="auto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2400" b="1"/>
              <a:t>Python 查找变量的顺序遵守 LEGB 规则，遇到某个变量时</a:t>
            </a:r>
            <a:endParaRPr lang="zh-CN" altLang="en-US" sz="2000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优先从它所属的函数（local）内查找</a:t>
            </a:r>
            <a:endParaRPr lang="zh-CN" altLang="en-US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若找不到，并且它位于一个内嵌函数中，就再到它的父函数</a:t>
            </a:r>
            <a:endParaRPr lang="zh-CN" altLang="en-US"/>
          </a:p>
          <a:p>
            <a:pPr lvl="1" indent="0" fontAlgn="auto">
              <a:lnSpc>
                <a:spcPct val="130000"/>
              </a:lnSpc>
              <a:buFont typeface="Wingdings" panose="05000000000000000000" charset="0"/>
              <a:buNone/>
            </a:pPr>
            <a:r>
              <a:rPr lang="en-US" altLang="zh-CN"/>
              <a:t>	(enclosing)</a:t>
            </a:r>
            <a:r>
              <a:rPr lang="zh-CN" altLang="en-US"/>
              <a:t>中查找</a:t>
            </a:r>
            <a:endParaRPr lang="zh-CN" altLang="en-US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如果还是找不到，再去全局作用域（global）查找</a:t>
            </a:r>
            <a:endParaRPr lang="zh-CN" altLang="en-US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再找不到，最后去内置作用域（build-in）查找</a:t>
            </a:r>
            <a:endParaRPr lang="zh-CN" altLang="en-US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若还是找不到，报错。</a:t>
            </a:r>
            <a:endParaRPr lang="zh-CN" altLang="en-US"/>
          </a:p>
          <a:p>
            <a:pPr marL="0" indent="285750" fontAlgn="auto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altLang="en-US" sz="2400" b="1"/>
              <a:t>如右</a:t>
            </a:r>
            <a:endParaRPr lang="zh-CN" altLang="en-US" sz="2000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变量 c 在局部作用域（local）被发现</a:t>
            </a:r>
            <a:endParaRPr lang="zh-CN" altLang="en-US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变量 b 在 parent 函数和 son 函数间（enclosing）被发现</a:t>
            </a:r>
            <a:endParaRPr lang="zh-CN" altLang="en-US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变量 a 在全局作用域（global）被发现</a:t>
            </a:r>
            <a:endParaRPr lang="zh-CN" altLang="en-US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min 函数属于 Python 中内置函数，所以在搜寻完 LEG 三个区域后，最终在 build-in 域被找到</a:t>
            </a:r>
            <a:endParaRPr lang="zh-CN" altLang="en-US"/>
          </a:p>
          <a:p>
            <a:pPr marL="102870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/>
              <a:t>变量 d在 LEGB 四个域都被搜寻一遍后，还是未找到，就会抛出 d 没有被发现的异常</a:t>
            </a:r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87845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zh-CN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Yield//</a:t>
            </a:r>
            <a:r>
              <a:rPr lang="zh-CN" altLang="en-US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未完</a:t>
            </a:r>
            <a:endParaRPr lang="zh-CN" altLang="en-US" sz="4000" b="1" dirty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50225" y="2258695"/>
            <a:ext cx="3255010" cy="310769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a = 10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def parent():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    b = 20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    def son():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        c = 30 # c: local 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        print(b + c) # b: enclosing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        print(a + b + c ) # a: global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        print(min(a,b,c)) # min : built-in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        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#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print(d)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    son()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en-US" altLang="zh-CN" sz="1400">
                <a:solidFill>
                  <a:schemeClr val="bg1"/>
                </a:solidFill>
                <a:sym typeface="+mn-ea"/>
              </a:rPr>
              <a:t>&gt;&gt;&gt;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parent()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50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60</a:t>
            </a:r>
            <a:endParaRPr lang="zh-CN" altLang="en-US" sz="1400">
              <a:solidFill>
                <a:schemeClr val="bg1"/>
              </a:solidFill>
            </a:endParaRPr>
          </a:p>
          <a:p>
            <a:pPr marL="0" lvl="2" indent="0" fontAlgn="auto">
              <a:lnSpc>
                <a:spcPct val="100000"/>
              </a:lnSpc>
              <a:buNone/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10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756852" y="392154"/>
            <a:ext cx="677545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zh-CN" altLang="en-US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Python格式化函数：format()</a:t>
            </a:r>
            <a:endParaRPr lang="zh-CN" altLang="en-US" sz="4000" b="1" dirty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4510" y="1053465"/>
            <a:ext cx="6865620" cy="5810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285750" fontAlgn="auto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sz="2000" b="1"/>
              <a:t>format() 方法的语法格式</a:t>
            </a:r>
            <a:r>
              <a:rPr lang="zh-CN" sz="2000" b="1"/>
              <a:t>：</a:t>
            </a:r>
            <a:r>
              <a:rPr sz="2000" b="1"/>
              <a:t>str.format(args)</a:t>
            </a:r>
            <a:endParaRPr sz="2000" b="1"/>
          </a:p>
          <a:p>
            <a:pPr marL="74295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sz="1600"/>
              <a:t>str 用于指定字符串的显示样式</a:t>
            </a:r>
            <a:endParaRPr sz="1600"/>
          </a:p>
          <a:p>
            <a:pPr marL="74295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sz="1600"/>
              <a:t>args 用于指定要进行格式转换的项，多项</a:t>
            </a:r>
            <a:r>
              <a:rPr lang="zh-CN" sz="1600"/>
              <a:t>用</a:t>
            </a:r>
            <a:r>
              <a:rPr sz="1600"/>
              <a:t>逗号分割</a:t>
            </a:r>
            <a:endParaRPr sz="1600"/>
          </a:p>
          <a:p>
            <a:pPr marL="0" indent="285750" fontAlgn="auto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sz="2000" b="1"/>
              <a:t>显示样式</a:t>
            </a:r>
            <a:r>
              <a:rPr lang="en-US" sz="2000" b="1"/>
              <a:t>(str)</a:t>
            </a:r>
            <a:r>
              <a:rPr lang="zh-CN" altLang="en-US" sz="2000" b="1"/>
              <a:t>的</a:t>
            </a:r>
            <a:r>
              <a:rPr sz="2000" b="1"/>
              <a:t>完整语法格式为：</a:t>
            </a:r>
            <a:endParaRPr sz="2000" b="1"/>
          </a:p>
          <a:p>
            <a:pPr marL="0" indent="0" fontAlgn="auto">
              <a:lnSpc>
                <a:spcPct val="130000"/>
              </a:lnSpc>
              <a:buFont typeface="Arial" panose="020B0604020202090204" pitchFamily="34" charset="0"/>
              <a:buNone/>
            </a:pPr>
            <a:r>
              <a:rPr b="1"/>
              <a:t>{ [index][ : [ [fill] align] [sign] [#] [width] [.precision] [type] ] }</a:t>
            </a:r>
            <a:endParaRPr b="1"/>
          </a:p>
          <a:p>
            <a:pPr marL="74295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sz="1600"/>
              <a:t>格式中用[ ]括起来的参数都是可选参数</a:t>
            </a:r>
            <a:endParaRPr sz="1600"/>
          </a:p>
          <a:p>
            <a:pPr marL="74295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sz="1600"/>
              <a:t>index：指定</a:t>
            </a:r>
            <a:r>
              <a:rPr lang="en-US" sz="1600"/>
              <a:t>“:”</a:t>
            </a:r>
            <a:r>
              <a:rPr sz="1600"/>
              <a:t>后设置的格式要作用到 args 中第几个数据</a:t>
            </a:r>
            <a:r>
              <a:rPr lang="en-US" sz="1600"/>
              <a:t>(</a:t>
            </a:r>
            <a:r>
              <a:rPr sz="1600"/>
              <a:t>从0开始</a:t>
            </a:r>
            <a:r>
              <a:rPr lang="zh-CN" sz="1600"/>
              <a:t>）</a:t>
            </a:r>
            <a:r>
              <a:rPr lang="en-US" altLang="zh-CN" sz="1600"/>
              <a:t>,</a:t>
            </a:r>
            <a:r>
              <a:rPr sz="1600"/>
              <a:t>如省略则根据 args 中数据的先后顺序自动分配</a:t>
            </a:r>
            <a:endParaRPr sz="1600"/>
          </a:p>
          <a:p>
            <a:pPr marL="74295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sz="1600"/>
              <a:t>fill：指定空白处</a:t>
            </a:r>
            <a:r>
              <a:rPr lang="zh-CN" sz="1600"/>
              <a:t>的</a:t>
            </a:r>
            <a:r>
              <a:rPr sz="1600"/>
              <a:t>填充字符。当填充字符为逗号(,)且作用于整数或浮点数时，该整数或浮点数会以逗号分隔的形式输出（1000会输出 1,000）</a:t>
            </a:r>
            <a:endParaRPr sz="1600"/>
          </a:p>
          <a:p>
            <a:pPr marL="74295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sz="1600"/>
              <a:t>align：指定数据的对齐方式</a:t>
            </a:r>
            <a:r>
              <a:rPr lang="zh-CN" sz="1600"/>
              <a:t>；</a:t>
            </a:r>
            <a:r>
              <a:rPr sz="1600"/>
              <a:t>sign：指定有无符号数</a:t>
            </a:r>
            <a:endParaRPr sz="1600"/>
          </a:p>
          <a:p>
            <a:pPr marL="74295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sz="1600">
                <a:sym typeface="+mn-ea"/>
              </a:rPr>
              <a:t>type：指定输出数据的具体类型</a:t>
            </a:r>
            <a:r>
              <a:rPr lang="zh-CN" sz="1600">
                <a:sym typeface="+mn-ea"/>
              </a:rPr>
              <a:t>；</a:t>
            </a:r>
            <a:endParaRPr lang="zh-CN" sz="1600">
              <a:sym typeface="+mn-ea"/>
            </a:endParaRPr>
          </a:p>
          <a:p>
            <a:pPr marL="74295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sz="1600"/>
              <a:t>width：指定输出数据时所占的宽度</a:t>
            </a:r>
            <a:r>
              <a:rPr lang="zh-CN" sz="1600"/>
              <a:t>；</a:t>
            </a:r>
            <a:endParaRPr lang="zh-CN" sz="1600"/>
          </a:p>
          <a:p>
            <a:pPr marL="742950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sz="1600"/>
              <a:t>.precision：指定保留的小数位数</a:t>
            </a:r>
            <a:endParaRPr sz="1600"/>
          </a:p>
          <a:p>
            <a:pPr marL="285750" lvl="0" indent="-285750" fontAlgn="auto">
              <a:lnSpc>
                <a:spcPct val="130000"/>
              </a:lnSpc>
              <a:buFont typeface="Arial" panose="020B0604020202090204" pitchFamily="34" charset="0"/>
              <a:buChar char="•"/>
            </a:pPr>
            <a:r>
              <a:rPr lang="zh-CN" b="1"/>
              <a:t>三种</a:t>
            </a:r>
            <a:r>
              <a:rPr b="1"/>
              <a:t>转换旗标:</a:t>
            </a:r>
            <a:endParaRPr b="1"/>
          </a:p>
          <a:p>
            <a:pPr marL="699135" lvl="1" indent="-285750" fontAlgn="auto">
              <a:lnSpc>
                <a:spcPct val="130000"/>
              </a:lnSpc>
              <a:buFont typeface="Wingdings" panose="05000000000000000000" charset="0"/>
              <a:buChar char=""/>
            </a:pPr>
            <a:r>
              <a:rPr b="1"/>
              <a:t> '!s' 会对值调用 str( )，'!r' 调用 repr( ) </a:t>
            </a:r>
            <a:r>
              <a:rPr lang="en-US" b="1"/>
              <a:t>,</a:t>
            </a:r>
            <a:r>
              <a:rPr b="1"/>
              <a:t> '!a' 调用 ascii( )</a:t>
            </a:r>
            <a:endParaRPr b="1"/>
          </a:p>
        </p:txBody>
      </p:sp>
      <p:sp>
        <p:nvSpPr>
          <p:cNvPr id="13" name="文本框 12"/>
          <p:cNvSpPr txBox="1"/>
          <p:nvPr/>
        </p:nvSpPr>
        <p:spPr>
          <a:xfrm>
            <a:off x="7388225" y="1200150"/>
            <a:ext cx="4661535" cy="1383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1400"/>
              <a:t>align	含义</a:t>
            </a:r>
            <a:endParaRPr lang="zh-CN" altLang="en-US" sz="1400"/>
          </a:p>
          <a:p>
            <a:r>
              <a:rPr lang="zh-CN" altLang="en-US" sz="1400"/>
              <a:t>&lt;	数据左对齐。</a:t>
            </a:r>
            <a:endParaRPr lang="zh-CN" altLang="en-US" sz="1400"/>
          </a:p>
          <a:p>
            <a:r>
              <a:rPr lang="zh-CN" altLang="en-US" sz="1400"/>
              <a:t>&gt;	数据右对齐。</a:t>
            </a:r>
            <a:endParaRPr lang="zh-CN" altLang="en-US" sz="1400"/>
          </a:p>
          <a:p>
            <a:r>
              <a:rPr lang="zh-CN" altLang="en-US" sz="1400"/>
              <a:t>=	数据右对齐，同时将符号放置在填充内容的最左侧，</a:t>
            </a:r>
            <a:endParaRPr lang="zh-CN" altLang="en-US" sz="1400"/>
          </a:p>
          <a:p>
            <a:r>
              <a:rPr lang="en-US" altLang="zh-CN" sz="1400"/>
              <a:t>	</a:t>
            </a:r>
            <a:r>
              <a:rPr lang="zh-CN" altLang="en-US" sz="1400"/>
              <a:t>该选项只对数字类型有效。</a:t>
            </a:r>
            <a:endParaRPr lang="zh-CN" altLang="en-US" sz="1400"/>
          </a:p>
          <a:p>
            <a:r>
              <a:rPr lang="zh-CN" altLang="en-US" sz="1400"/>
              <a:t>^	数据居中，此选项需和 width 参数一起使用。</a:t>
            </a:r>
            <a:endParaRPr lang="zh-CN" altLang="en-US" sz="1400"/>
          </a:p>
        </p:txBody>
      </p:sp>
      <p:sp>
        <p:nvSpPr>
          <p:cNvPr id="14" name="文本框 13"/>
          <p:cNvSpPr txBox="1"/>
          <p:nvPr/>
        </p:nvSpPr>
        <p:spPr>
          <a:xfrm>
            <a:off x="6273165" y="5038090"/>
            <a:ext cx="5775325" cy="1383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1400"/>
              <a:t>sign	含义</a:t>
            </a:r>
            <a:endParaRPr lang="zh-CN" altLang="en-US" sz="1400"/>
          </a:p>
          <a:p>
            <a:r>
              <a:rPr lang="zh-CN" altLang="en-US" sz="1400"/>
              <a:t>+	正数前加正号，负数前加负号。</a:t>
            </a:r>
            <a:endParaRPr lang="zh-CN" altLang="en-US" sz="1400"/>
          </a:p>
          <a:p>
            <a:r>
              <a:rPr lang="zh-CN" altLang="en-US" sz="1400"/>
              <a:t>-	正数前不加正号，负数前加负号。</a:t>
            </a:r>
            <a:endParaRPr lang="zh-CN" altLang="en-US" sz="1400"/>
          </a:p>
          <a:p>
            <a:r>
              <a:rPr lang="zh-CN" altLang="en-US" sz="1400"/>
              <a:t>空格	正数前加空格，负数前加负号。</a:t>
            </a:r>
            <a:endParaRPr lang="zh-CN" altLang="en-US" sz="1400"/>
          </a:p>
          <a:p>
            <a:r>
              <a:rPr lang="zh-CN" altLang="en-US" sz="1400"/>
              <a:t>#	对于二进制数、八进制数和十六进制数，使用此参数，各进制数前会分别显示 0b、0o、0x前缀；反之则不显示前缀。</a:t>
            </a:r>
            <a:endParaRPr lang="zh-CN" altLang="en-US" sz="1400"/>
          </a:p>
        </p:txBody>
      </p:sp>
      <p:sp>
        <p:nvSpPr>
          <p:cNvPr id="15" name="文本框 14"/>
          <p:cNvSpPr txBox="1"/>
          <p:nvPr/>
        </p:nvSpPr>
        <p:spPr>
          <a:xfrm>
            <a:off x="7390130" y="2584450"/>
            <a:ext cx="4658995" cy="24612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1400"/>
              <a:t>type	含义</a:t>
            </a:r>
            <a:endParaRPr lang="zh-CN" altLang="en-US" sz="1400"/>
          </a:p>
          <a:p>
            <a:r>
              <a:rPr lang="zh-CN" altLang="en-US" sz="1400"/>
              <a:t>s	对字符串类型格式化。</a:t>
            </a:r>
            <a:endParaRPr lang="zh-CN" altLang="en-US" sz="1400"/>
          </a:p>
          <a:p>
            <a:r>
              <a:rPr lang="zh-CN" altLang="en-US" sz="1400"/>
              <a:t>d	十进制整数。</a:t>
            </a:r>
            <a:endParaRPr lang="zh-CN" altLang="en-US" sz="1400"/>
          </a:p>
          <a:p>
            <a:r>
              <a:rPr lang="zh-CN" altLang="en-US" sz="1400"/>
              <a:t>c	将十进制整数自动转换成对应的 Unicode 字符。</a:t>
            </a:r>
            <a:endParaRPr lang="zh-CN" altLang="en-US" sz="1400"/>
          </a:p>
          <a:p>
            <a:r>
              <a:rPr lang="zh-CN" altLang="en-US" sz="1400"/>
              <a:t>e或E 	转换成科学计数法后，再格式化输出</a:t>
            </a:r>
            <a:endParaRPr lang="zh-CN" altLang="en-US" sz="1400"/>
          </a:p>
          <a:p>
            <a:r>
              <a:rPr lang="zh-CN" altLang="en-US" sz="1400"/>
              <a:t>g或G	自动在 e 和 f（或 E 和 F）中切换</a:t>
            </a:r>
            <a:endParaRPr lang="zh-CN" altLang="en-US" sz="1400"/>
          </a:p>
          <a:p>
            <a:r>
              <a:rPr lang="zh-CN" altLang="en-US" sz="1400"/>
              <a:t>b	将十进制数自动转换成二进制表示再格式化输出</a:t>
            </a:r>
            <a:endParaRPr lang="zh-CN" altLang="en-US" sz="1400"/>
          </a:p>
          <a:p>
            <a:r>
              <a:rPr lang="zh-CN" altLang="en-US" sz="1400"/>
              <a:t>o	将十进制数自动转换成八进制表示再格式化输出</a:t>
            </a:r>
            <a:endParaRPr lang="zh-CN" altLang="en-US" sz="1400"/>
          </a:p>
          <a:p>
            <a:r>
              <a:rPr lang="zh-CN" altLang="en-US" sz="1400"/>
              <a:t>x或X	将十进制数自动转换成十六进制表示再格式化输出</a:t>
            </a:r>
            <a:endParaRPr lang="zh-CN" altLang="en-US" sz="1400"/>
          </a:p>
          <a:p>
            <a:r>
              <a:rPr lang="zh-CN" altLang="en-US" sz="1400"/>
              <a:t>f或F	转换为浮点数</a:t>
            </a:r>
            <a:r>
              <a:rPr lang="en-US" altLang="zh-CN" sz="1400"/>
              <a:t>(</a:t>
            </a:r>
            <a:r>
              <a:rPr lang="zh-CN" altLang="en-US" sz="1400"/>
              <a:t>默认</a:t>
            </a:r>
            <a:r>
              <a:rPr lang="en-US" altLang="zh-CN" sz="1400"/>
              <a:t>6</a:t>
            </a:r>
            <a:r>
              <a:rPr lang="zh-CN" altLang="en-US" sz="1400"/>
              <a:t>位小数</a:t>
            </a:r>
            <a:r>
              <a:rPr lang="en-US" altLang="zh-CN" sz="1400"/>
              <a:t>)</a:t>
            </a:r>
            <a:r>
              <a:rPr lang="zh-CN" altLang="en-US" sz="1400"/>
              <a:t>，再格式化输出</a:t>
            </a:r>
            <a:endParaRPr lang="zh-CN" altLang="en-US" sz="1400"/>
          </a:p>
          <a:p>
            <a:r>
              <a:rPr lang="zh-CN" altLang="en-US" sz="1400"/>
              <a:t>%	显示百分比（默认6 位小数）</a:t>
            </a:r>
            <a:endParaRPr lang="zh-CN" altLang="en-US" sz="1400"/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756852" y="392154"/>
            <a:ext cx="537019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zh-CN" altLang="en-US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Python格式化函数示例</a:t>
            </a:r>
            <a:endParaRPr lang="zh-CN" altLang="en-US" sz="4000" b="1" dirty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9115" y="1041400"/>
            <a:ext cx="5588000" cy="56826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"Harold's a clever {0!s}"        # Calls str() on the argument first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"Bring out the holy {name!r}"    # Calls repr() on the argument first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"More {!a}"                      # Calls ascii() on the argument first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'{0}, {1}, {2}'.format('a', 'b', 'c')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'a, b, c'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'{}, {}, {}'.format('a', 'b', 'c')  # 3.1+ only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'a, b, c'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'{2}, {1}, {0}'.format('a', 'b', 'c')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'c, b, a'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'{2}, {1}, {0}'.format(*'abc')      # unpacking argument sequence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'c, b, a'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按名称访问参数: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'Coordinates: {latitude}, {longitude}'.format(latitude='37.24N', longitude='-115.81W')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'Coordinates: 37.24N, -115.81W'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coord = {'latitude': '37.24N', 'longitude': '-115.81W'}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'Coordinates: {latitude}, {longitude}'.format(**coord)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'Coordinates: 37.24N, -115.81W'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endParaRPr lang="zh-CN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38240" y="1041400"/>
            <a:ext cx="5828030" cy="56826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访问参数的属性: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c = 3-5j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('The complex number {0} is formed from the real part {0.real} '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...  'and the imaginary part {0.imag}.').format(c)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'The complex number (3-5j) is formed from the real part 3.0 and the imaginary part -5.0.'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class Point: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...     def __init__(self, x, y):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...         self.x, self.y = x, y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...     def __str__(self):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...         return 'Point({self.x}, {self.y})'.format(self=self)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str(Point(4, 2))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'Point(4, 2)'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访问参数的项: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coord = (3, 5)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'X: {0[0]};  Y: {0[1]}'.format(coord)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'X: 3;  Y: 5'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替代 %s 和 %r: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"repr() shows quotes: {!r}; str() doesn't: {!s}".format('test1', 'test2')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"repr() shows quotes: 'test1'; str() doesn't: test2"</a:t>
            </a:r>
            <a:endParaRPr lang="zh-CN" sz="14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756852" y="392154"/>
            <a:ext cx="537019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zh-CN" altLang="en-US" sz="4000" b="1" dirty="0">
                <a:solidFill>
                  <a:srgbClr val="FF0000"/>
                </a:solidFill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Python格式化函数示例</a:t>
            </a:r>
            <a:endParaRPr lang="zh-CN" altLang="en-US" sz="4000" b="1" dirty="0">
              <a:solidFill>
                <a:srgbClr val="FF0000"/>
              </a:solidFill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9115" y="1041400"/>
            <a:ext cx="5588000" cy="56826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对齐文本以及指定宽度: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'{:&lt;30}'.format('left aligned')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'left aligned                  '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'{:&gt;30}'.format('right aligned')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'                 right aligned'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'{:^30}'.format('centered')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'           centered           '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'{:*^30}'.format('centered')  # use '*' as a fill char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'***********centered***********'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替代 %+f, %-f 和 % f 以及指定正负号: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'{:+f}; {:+f}'.format(3.14, -3.14)  # show it always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'+3.140000; -3.140000'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'{: f}; {: f}'.format(3.14, -3.14)  # show a space for positive numbers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' 3.140000; -3.140000'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'{:-f}; {:-f}'.format(3.14, -3.14)  # show only the minus -- same as '{:f}; {:f}'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'3.140000; -3.140000'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endParaRPr lang="zh-CN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67450" y="1041400"/>
            <a:ext cx="5828030" cy="56826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替代 %x 和 %o 以及转换基于不同进位制的值: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# format also supports binary numbers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"int: {0:d};  hex: {0:x};  oct: {0:o};  bin: {0:b}".format(42)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'int: 42;  hex: 2a;  oct: 52;  bin: 101010'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# with 0x, 0o, or 0b as prefix: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"int: {0:d};  hex: {0:#x};  oct: {0:#o};  bin: {0:#b}".format(42)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'int: 42;  hex: 0x2a;  oct: 0o52;  bin: 0b101010'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使用逗号作为千位分隔符: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'{:,}'.format(1234567890)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'1,234,567,890'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表示为百分数: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points = 19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total = 22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'Correct answers: {:.2%}'.format(points/total)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'Correct answers: 86.36%'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使用特定类型的专属格式化: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import datetime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d = datetime.datetime(2010, 7, 4, 12, 15, 58)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&gt;&gt;&gt; '{:%Y-%m-%d %H:%M:%S}'.format(d)</a:t>
            </a:r>
            <a:endParaRPr lang="zh-CN" sz="1400">
              <a:solidFill>
                <a:schemeClr val="bg1"/>
              </a:solidFill>
              <a:sym typeface="+mn-ea"/>
            </a:endParaRPr>
          </a:p>
          <a:p>
            <a:pPr lvl="0" algn="l">
              <a:lnSpc>
                <a:spcPct val="130000"/>
              </a:lnSpc>
            </a:pPr>
            <a:r>
              <a:rPr lang="zh-CN" sz="1400">
                <a:solidFill>
                  <a:schemeClr val="bg1"/>
                </a:solidFill>
                <a:sym typeface="+mn-ea"/>
              </a:rPr>
              <a:t>'2010-07-04 12:15:58'</a:t>
            </a:r>
            <a:endParaRPr lang="zh-CN" sz="14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餐桌, 室内, 就坐, 笔记本电脑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636" y="1280854"/>
            <a:ext cx="12192000" cy="4343657"/>
          </a:xfrm>
          <a:custGeom>
            <a:avLst/>
            <a:gdLst>
              <a:gd name="connsiteX0" fmla="*/ 0 w 12192000"/>
              <a:gd name="connsiteY0" fmla="*/ 0 h 3179629"/>
              <a:gd name="connsiteX1" fmla="*/ 12192000 w 12192000"/>
              <a:gd name="connsiteY1" fmla="*/ 0 h 3179629"/>
              <a:gd name="connsiteX2" fmla="*/ 12192000 w 12192000"/>
              <a:gd name="connsiteY2" fmla="*/ 3179629 h 3179629"/>
              <a:gd name="connsiteX3" fmla="*/ 0 w 12192000"/>
              <a:gd name="connsiteY3" fmla="*/ 3179629 h 317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79629">
                <a:moveTo>
                  <a:pt x="0" y="0"/>
                </a:moveTo>
                <a:lnTo>
                  <a:pt x="12192000" y="0"/>
                </a:lnTo>
                <a:lnTo>
                  <a:pt x="12192000" y="3179629"/>
                </a:lnTo>
                <a:lnTo>
                  <a:pt x="0" y="3179629"/>
                </a:lnTo>
                <a:close/>
              </a:path>
            </a:pathLst>
          </a:custGeom>
        </p:spPr>
      </p:pic>
      <p:sp>
        <p:nvSpPr>
          <p:cNvPr id="11" name="平行四边形 10"/>
          <p:cNvSpPr/>
          <p:nvPr/>
        </p:nvSpPr>
        <p:spPr>
          <a:xfrm>
            <a:off x="2286000" y="1280854"/>
            <a:ext cx="7620000" cy="4343658"/>
          </a:xfrm>
          <a:prstGeom prst="parallelogram">
            <a:avLst>
              <a:gd name="adj" fmla="val 43883"/>
            </a:avLst>
          </a:prstGeom>
          <a:solidFill>
            <a:srgbClr val="C00000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8"/>
          <p:cNvSpPr txBox="1"/>
          <p:nvPr/>
        </p:nvSpPr>
        <p:spPr>
          <a:xfrm flipH="1">
            <a:off x="3317034" y="3859392"/>
            <a:ext cx="50647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面向对象编程：类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705649" y="4782234"/>
            <a:ext cx="23273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001000" y="6390916"/>
            <a:ext cx="4191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72100" y="1955800"/>
            <a:ext cx="1743075" cy="1743075"/>
            <a:chOff x="8460" y="2112"/>
            <a:chExt cx="2745" cy="2745"/>
          </a:xfrm>
        </p:grpSpPr>
        <p:grpSp>
          <p:nvGrpSpPr>
            <p:cNvPr id="26" name="组合 25"/>
            <p:cNvGrpSpPr/>
            <p:nvPr/>
          </p:nvGrpSpPr>
          <p:grpSpPr>
            <a:xfrm>
              <a:off x="8460" y="2112"/>
              <a:ext cx="2745" cy="2745"/>
              <a:chOff x="2002721" y="1605930"/>
              <a:chExt cx="1332368" cy="1332368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2002721" y="1605930"/>
                <a:ext cx="1332368" cy="1332368"/>
                <a:chOff x="1236675" y="2423160"/>
                <a:chExt cx="1950720" cy="1950720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101600" dir="2700000" algn="tl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414428" y="2592937"/>
                  <a:ext cx="1595213" cy="161116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2251694" y="1854903"/>
                <a:ext cx="834422" cy="834422"/>
              </a:xfrm>
              <a:prstGeom prst="ellipse">
                <a:avLst/>
              </a:prstGeom>
              <a:ln>
                <a:noFill/>
              </a:ln>
              <a:effectLst>
                <a:innerShdw dist="1016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TextBox 28"/>
            <p:cNvSpPr txBox="1"/>
            <p:nvPr/>
          </p:nvSpPr>
          <p:spPr>
            <a:xfrm>
              <a:off x="8643" y="2575"/>
              <a:ext cx="2330" cy="1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4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08</a:t>
              </a:r>
              <a:endParaRPr lang="en-US" altLang="zh-CN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903210" y="5994400"/>
            <a:ext cx="3403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February 2020       By Axe Tang</a:t>
            </a:r>
            <a:endParaRPr lang="en-US" altLang="zh-CN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6745" y="337820"/>
            <a:ext cx="478853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Crash Course</a:t>
            </a:r>
            <a:endParaRPr lang="en-US" altLang="zh-CN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pyth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" y="99060"/>
            <a:ext cx="1507490" cy="113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24510" y="1292225"/>
            <a:ext cx="6769735" cy="30156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面向对象编程是最有效的软件编写方法之一。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面向对象编程编写现实世界中的事物和情景的类，并基于这些类来创建对象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编写类时，定义一大类对象都有的通用行为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基于类创建对象时，每个对象都自动具备这些通用行为和属性，然后可以根据需要赋予每个对象独特的个性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根据类来创建对象称为实例化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23469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面向对象编程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 descr="v2-7c6df05f1e3f456a55c7f4fc7ad3777c_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680" y="4088130"/>
            <a:ext cx="4170680" cy="2574290"/>
          </a:xfrm>
          <a:prstGeom prst="rect">
            <a:avLst/>
          </a:prstGeom>
        </p:spPr>
      </p:pic>
      <p:pic>
        <p:nvPicPr>
          <p:cNvPr id="8" name="图片 7" descr="838bb1997_qh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765" y="540385"/>
            <a:ext cx="3573145" cy="3310890"/>
          </a:xfrm>
          <a:prstGeom prst="rect">
            <a:avLst/>
          </a:prstGeom>
        </p:spPr>
      </p:pic>
      <p:pic>
        <p:nvPicPr>
          <p:cNvPr id="9" name="图片 8" descr="05tf8w2k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70" y="3969385"/>
            <a:ext cx="4615815" cy="28117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0" y="304800"/>
            <a:ext cx="5467350" cy="64820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17240" y="2861310"/>
            <a:ext cx="2974340" cy="392557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$ python class_hero.py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My hero's name is Pangu.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My hero's sex is Male.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Pangu is now attacking!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Pangu is now using skill 1st.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Pangu is now using skill 2nd.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Pangu is now using skill 3rd.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Your hero's name is Anqila.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Your hero's sex is Female.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Anqila is now attacking!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Anqila is now using skill 1st.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Anqila is now using skill 2nd.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Anqila is now using skill 3rd.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228600" y="1100455"/>
            <a:ext cx="6470650" cy="17583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c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lass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语句定义类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类的第一个方法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__init__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是类的构造函数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可在类中定义类的方法和属性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类方法的首个参数必须是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self</a:t>
            </a:r>
            <a:endParaRPr lang="en-US" altLang="zh-CN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类代码必须保持缩进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23469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创建和使用类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71640" y="827405"/>
            <a:ext cx="5294630" cy="22758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燕尾形箭头 14"/>
          <p:cNvSpPr/>
          <p:nvPr/>
        </p:nvSpPr>
        <p:spPr>
          <a:xfrm rot="10800000">
            <a:off x="6291580" y="4801235"/>
            <a:ext cx="370840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228600" y="2802890"/>
            <a:ext cx="2939415" cy="4020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1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类实例化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10000"/>
              </a:lnSpc>
              <a:buFont typeface="Wingdings" panose="05000000000000000000" charset="0"/>
              <a:buChar char="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类名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参数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)</a:t>
            </a:r>
            <a:endParaRPr lang="en-US" altLang="zh-CN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10000"/>
              </a:lnSpc>
              <a:buFont typeface="Wingdings" panose="05000000000000000000" charset="0"/>
              <a:buChar char="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self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参数为缺省参数，实例化时不需提供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10000"/>
              </a:lnSpc>
              <a:buFont typeface="Wingdings" panose="05000000000000000000" charset="0"/>
              <a:buChar char="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可以使用构造函数中给类的属性赋值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1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访问属性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10000"/>
              </a:lnSpc>
              <a:buFont typeface="Wingdings" panose="05000000000000000000" charset="0"/>
              <a:buChar char="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类名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.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属性名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1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类方法调用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10000"/>
              </a:lnSpc>
              <a:buFont typeface="Wingdings" panose="05000000000000000000" charset="0"/>
              <a:buChar char="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类名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.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方法名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参数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)</a:t>
            </a:r>
            <a:endParaRPr lang="en-US" altLang="zh-CN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10000"/>
              </a:lnSpc>
              <a:buFont typeface="Wingdings" panose="05000000000000000000" charset="0"/>
              <a:buChar char="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self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参数为缺省参数，类方法调用时不需要提供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85610" y="3288665"/>
            <a:ext cx="5294630" cy="12179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785610" y="5132705"/>
            <a:ext cx="5294630" cy="12179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763895" y="2434590"/>
            <a:ext cx="3028315" cy="418465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 = Hero("Pangu", "Warrior", "Male")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print(my_hero.get_descriptive_info())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my_hero.read_grade()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my_hero.grade = 10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my_hero.read_grade()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my_hero.increament_grade(2)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my_hero.read_grade()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my_hero.increament_grade(-2)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my_hero.read_grade()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my_hero.increament_grade(10)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my_hero.read_grade()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my_hero.update_grade(15)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my_hero.read_grade()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my_hero.update_grade(20)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my_hero.read_grade()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my_hero.update_grade(12)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my_hero.read_grade()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763895" y="1161415"/>
            <a:ext cx="6205220" cy="12407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创建新的</a:t>
            </a:r>
            <a:r>
              <a:rPr lang="en-US" altLang="zh-CN" sz="16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Hero</a:t>
            </a:r>
            <a:r>
              <a:rPr lang="zh-CN" altLang="en-US" sz="16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类，设置属性和方法</a:t>
            </a:r>
            <a:endParaRPr lang="zh-CN" altLang="en-US" sz="16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实例化</a:t>
            </a:r>
            <a:r>
              <a:rPr lang="en-US" altLang="zh-CN" sz="16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Hero</a:t>
            </a:r>
            <a:r>
              <a:rPr lang="zh-CN" altLang="en-US" sz="16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类生成</a:t>
            </a:r>
            <a:r>
              <a:rPr lang="en-US" altLang="zh-CN" sz="16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my_hero</a:t>
            </a:r>
            <a:r>
              <a:rPr lang="zh-CN" altLang="en-US" sz="16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对象</a:t>
            </a:r>
            <a:endParaRPr lang="zh-CN" altLang="en-US" sz="16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直接修改实例化对象属性值</a:t>
            </a:r>
            <a:endParaRPr lang="zh-CN" altLang="en-US" sz="16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通过类方法修改实例化对象属性值</a:t>
            </a:r>
            <a:endParaRPr lang="zh-CN" altLang="en-US" sz="16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23469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使用类和实例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56920" y="7870825"/>
            <a:ext cx="2413000" cy="3041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25120" y="1161415"/>
            <a:ext cx="5258435" cy="54775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square" rtlCol="0" anchor="t">
            <a:spAutoFit/>
          </a:bodyPr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class Hero():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def __init__(self, name, type, sex):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self.name = name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self.sex = sex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self.type = type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self.grade = 1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def get_descriptive_info(self):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desc_info = self.name + ' ' + self.type + ' ' + self.sex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return desc_info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def read_grade(self):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print("Hero "+self.name+"'s "+" grade is " + str(self.grade))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def update_grade(self, grade):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if grade &gt; 15: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    print("Hero's grade must be less than or equal to 15!")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elif grade &gt;= self.grade: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    self.grade = grade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else: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    print("You can't roll back hero's grade!")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def increament_grade(self, inc_grade):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self.update_grade(self.grade+inc_grade)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29750" y="2588895"/>
            <a:ext cx="2540000" cy="396938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$ py class_hero_info.py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Pangu Warrior Male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Hero Pangu's  grade is 1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Hero Pangu's  grade is 10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Hero Pangu's  grade is 12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You can't roll back hero's grade!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Hero Pangu's  grade is 12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Hero's grade must be less than or equal to 15!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Hero Pangu's  grade is 12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Hero Pangu's  grade is 15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Hero's grade must be less than or equal to 15!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Hero Pangu's  grade is 15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You can't roll back hero's grade!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Hero Pangu's  grade is 15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3" name="燕尾形箭头 12"/>
          <p:cNvSpPr/>
          <p:nvPr/>
        </p:nvSpPr>
        <p:spPr>
          <a:xfrm>
            <a:off x="8922385" y="440817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9635" y="780415"/>
            <a:ext cx="5762625" cy="46437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70270" y="5725795"/>
            <a:ext cx="5761990" cy="98742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$ py class_shooter.py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Luban Shooter Male 500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This hero's life point is 500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320675" y="1278255"/>
            <a:ext cx="5535930" cy="52317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编写类时并非总要从零开始，如果你要编写的类时另一个现成类的特殊版本，可以使用继承来实现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一个类继承另一个类时，它将自动获得另一个类的所有属性和方法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原有的类称为父类，新类称为子类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子类继承父类所有属性和方法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子类可以定义自己的属性和方法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创建子类的实例时，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首先要完成的任务是给父类的所有属性赋值，为此子类的构造函数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__init__(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需要使用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super(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方法调用父类的构造函数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__init__( )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子类可以重写父类的方法，实现对父类方法的覆盖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120015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继承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43625" y="1278255"/>
            <a:ext cx="4312285" cy="9055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燕尾形箭头 7"/>
          <p:cNvSpPr/>
          <p:nvPr/>
        </p:nvSpPr>
        <p:spPr>
          <a:xfrm rot="5400000">
            <a:off x="8662035" y="543179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143625" y="2417445"/>
            <a:ext cx="3859530" cy="2413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143625" y="3322955"/>
            <a:ext cx="3859530" cy="2413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143625" y="4688840"/>
            <a:ext cx="4946650" cy="3016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10" y="1172845"/>
            <a:ext cx="5619750" cy="5600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98970" y="5786120"/>
            <a:ext cx="4786630" cy="98742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$ python class_master.py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Luban Shooter Male 600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This hero's life point is 600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6998970" y="1172845"/>
            <a:ext cx="4786630" cy="37541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定义新类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Life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Life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类内定义属性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life_point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和方法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describe_life_point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将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Life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的实例化对象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life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作为类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Shooter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的属性成员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Shooter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的方法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get_descriptive_info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中使用实例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life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访问属性值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life_point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实例化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Shooter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类获得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my_shooter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对象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my_shooter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对象调用属性成员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life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的方法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describe_life_point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获取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life_point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值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425196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将实例用作类属性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4060" y="1710690"/>
            <a:ext cx="3859530" cy="2413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34060" y="4238625"/>
            <a:ext cx="4187190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34060" y="5380355"/>
            <a:ext cx="4274820" cy="2559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56920" y="6049645"/>
            <a:ext cx="5286375" cy="2559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燕尾形箭头 12"/>
          <p:cNvSpPr/>
          <p:nvPr/>
        </p:nvSpPr>
        <p:spPr>
          <a:xfrm>
            <a:off x="6416040" y="611441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餐桌, 室内, 就坐, 笔记本电脑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636" y="1280854"/>
            <a:ext cx="12192000" cy="4343657"/>
          </a:xfrm>
          <a:custGeom>
            <a:avLst/>
            <a:gdLst>
              <a:gd name="connsiteX0" fmla="*/ 0 w 12192000"/>
              <a:gd name="connsiteY0" fmla="*/ 0 h 3179629"/>
              <a:gd name="connsiteX1" fmla="*/ 12192000 w 12192000"/>
              <a:gd name="connsiteY1" fmla="*/ 0 h 3179629"/>
              <a:gd name="connsiteX2" fmla="*/ 12192000 w 12192000"/>
              <a:gd name="connsiteY2" fmla="*/ 3179629 h 3179629"/>
              <a:gd name="connsiteX3" fmla="*/ 0 w 12192000"/>
              <a:gd name="connsiteY3" fmla="*/ 3179629 h 317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79629">
                <a:moveTo>
                  <a:pt x="0" y="0"/>
                </a:moveTo>
                <a:lnTo>
                  <a:pt x="12192000" y="0"/>
                </a:lnTo>
                <a:lnTo>
                  <a:pt x="12192000" y="3179629"/>
                </a:lnTo>
                <a:lnTo>
                  <a:pt x="0" y="3179629"/>
                </a:lnTo>
                <a:close/>
              </a:path>
            </a:pathLst>
          </a:custGeom>
        </p:spPr>
      </p:pic>
      <p:sp>
        <p:nvSpPr>
          <p:cNvPr id="11" name="平行四边形 10"/>
          <p:cNvSpPr/>
          <p:nvPr/>
        </p:nvSpPr>
        <p:spPr>
          <a:xfrm>
            <a:off x="2286000" y="1280854"/>
            <a:ext cx="7620000" cy="4343658"/>
          </a:xfrm>
          <a:prstGeom prst="parallelogram">
            <a:avLst>
              <a:gd name="adj" fmla="val 43883"/>
            </a:avLst>
          </a:prstGeom>
          <a:solidFill>
            <a:srgbClr val="C00000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8"/>
          <p:cNvSpPr txBox="1"/>
          <p:nvPr/>
        </p:nvSpPr>
        <p:spPr>
          <a:xfrm flipH="1">
            <a:off x="5542072" y="3859392"/>
            <a:ext cx="140335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起步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099984" y="4782234"/>
            <a:ext cx="23273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001000" y="6390916"/>
            <a:ext cx="4191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72100" y="1955800"/>
            <a:ext cx="1743075" cy="1743075"/>
            <a:chOff x="8460" y="2112"/>
            <a:chExt cx="2745" cy="2745"/>
          </a:xfrm>
        </p:grpSpPr>
        <p:grpSp>
          <p:nvGrpSpPr>
            <p:cNvPr id="26" name="组合 25"/>
            <p:cNvGrpSpPr/>
            <p:nvPr/>
          </p:nvGrpSpPr>
          <p:grpSpPr>
            <a:xfrm>
              <a:off x="8460" y="2112"/>
              <a:ext cx="2745" cy="2745"/>
              <a:chOff x="2002721" y="1605930"/>
              <a:chExt cx="1332368" cy="1332368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2002721" y="1605930"/>
                <a:ext cx="1332368" cy="1332368"/>
                <a:chOff x="1236675" y="2423160"/>
                <a:chExt cx="1950720" cy="1950720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101600" dir="2700000" algn="tl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414428" y="2592937"/>
                  <a:ext cx="1595213" cy="161116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2251694" y="1854903"/>
                <a:ext cx="834422" cy="834422"/>
              </a:xfrm>
              <a:prstGeom prst="ellipse">
                <a:avLst/>
              </a:prstGeom>
              <a:ln>
                <a:noFill/>
              </a:ln>
              <a:effectLst>
                <a:innerShdw dist="1016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TextBox 28"/>
            <p:cNvSpPr txBox="1"/>
            <p:nvPr/>
          </p:nvSpPr>
          <p:spPr>
            <a:xfrm>
              <a:off x="8712" y="2575"/>
              <a:ext cx="2330" cy="1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4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00</a:t>
              </a:r>
              <a:endParaRPr lang="en-US" altLang="zh-CN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903210" y="5994400"/>
            <a:ext cx="3403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February 2020       By Axe Tang</a:t>
            </a:r>
            <a:endParaRPr lang="en-US" altLang="zh-CN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6745" y="337820"/>
            <a:ext cx="478853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Crash Course</a:t>
            </a:r>
            <a:endParaRPr lang="en-US" altLang="zh-CN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pyth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" y="99060"/>
            <a:ext cx="1507490" cy="113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5035" y="111125"/>
            <a:ext cx="7124700" cy="1685925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243840" y="1323340"/>
            <a:ext cx="4225290" cy="7150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类似函数导入，类的导入使用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import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语句完成，包括从模块中导入类、导入整个模块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Wingdings" panose="05000000000000000000" charset="0"/>
              <a:buChar char="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import module_name</a:t>
            </a:r>
            <a:endParaRPr lang="en-US" altLang="zh-CN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Wingdings" panose="05000000000000000000" charset="0"/>
              <a:buChar char="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from module_name import class_name</a:t>
            </a:r>
            <a:endParaRPr lang="en-US" altLang="zh-CN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可以同时导入多个类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lvl="2" indent="-342900" algn="l" defTabSz="1450975" fontAlgn="auto">
              <a:lnSpc>
                <a:spcPct val="120000"/>
              </a:lnSpc>
              <a:buFont typeface="Wingdings" panose="05000000000000000000" charset="0"/>
              <a:buChar char="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from module_name import class1_name, class2_name</a:t>
            </a:r>
            <a:endParaRPr lang="en-US" altLang="zh-CN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lvl="1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as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可以给导入函数指定别名</a:t>
            </a:r>
            <a:endParaRPr lang="en-US" altLang="zh-CN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0" lvl="1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endParaRPr lang="en-US" altLang="zh-CN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170878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导入类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77130" y="622300"/>
            <a:ext cx="4164965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718" y="1922145"/>
            <a:ext cx="7125335" cy="17341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708525" y="5718810"/>
            <a:ext cx="7157085" cy="98742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$ python class_master.py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Luban Shooter Male 600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This hero's life point is 600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77130" y="2461895"/>
            <a:ext cx="4164965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燕尾形箭头 12"/>
          <p:cNvSpPr/>
          <p:nvPr/>
        </p:nvSpPr>
        <p:spPr>
          <a:xfrm rot="5400000">
            <a:off x="8098155" y="543560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525" y="3781425"/>
            <a:ext cx="7157720" cy="163195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977130" y="4280535"/>
            <a:ext cx="4526915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6775" y="1465580"/>
            <a:ext cx="7138035" cy="28035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41850" y="4732020"/>
            <a:ext cx="7206615" cy="158496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$ python class_standard.py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Lucas's favorite hero is Lanlingwang.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Kate's favorite hero is Anqila.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Jack's favorite hero is Pangu.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Susan's favorite hero is Zhenji.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94665" y="1385570"/>
            <a:ext cx="3860165" cy="4931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标准库是一组模块，安装的</a:t>
            </a: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都缺省包含它</a:t>
            </a:r>
            <a:endParaRPr lang="zh-CN" altLang="en-US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</a:t>
            </a: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编程过程中可以导入并使用标准库中的任何函数和类，为此只需在程序开头包含一条简单的</a:t>
            </a: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import</a:t>
            </a: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</a:t>
            </a:r>
            <a:endParaRPr lang="zh-CN" altLang="en-US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示例：</a:t>
            </a: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OrderedDict</a:t>
            </a:r>
            <a:endParaRPr lang="zh-CN" altLang="en-US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学习</a:t>
            </a: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标准库资源，推荐访问如下链接</a:t>
            </a:r>
            <a:endParaRPr lang="zh-CN" altLang="en-US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Wingdings" panose="05000000000000000000" charset="0"/>
              <a:buChar char=""/>
              <a:defRPr/>
            </a:pPr>
            <a:r>
              <a:rPr lang="en-US" altLang="zh-CN" sz="2200" dirty="0">
                <a:solidFill>
                  <a:srgbClr val="0070C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  <a:hlinkClick r:id="rId2" action="ppaction://hlinkfile"/>
              </a:rPr>
              <a:t>Python Docs</a:t>
            </a:r>
            <a:endParaRPr lang="en-US" altLang="zh-CN" sz="2200" dirty="0">
              <a:solidFill>
                <a:srgbClr val="0070C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  <a:hlinkClick r:id="rId2" action="ppaction://hlinkfile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Wingdings" panose="05000000000000000000" charset="0"/>
              <a:buChar char=""/>
              <a:defRPr/>
            </a:pPr>
            <a:r>
              <a:rPr lang="en-US" altLang="zh-CN" sz="2200" dirty="0">
                <a:solidFill>
                  <a:srgbClr val="0070C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  <a:hlinkClick r:id="rId2" action="ppaction://hlinkfile"/>
              </a:rPr>
              <a:t>PyMotW</a:t>
            </a:r>
            <a:endParaRPr lang="en-US" altLang="zh-CN" sz="2200" dirty="0">
              <a:solidFill>
                <a:srgbClr val="0070C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  <a:hlinkClick r:id="rId2" action="ppaction://hlinkfile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3424"/>
            <a:ext cx="333565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Python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标准库</a:t>
            </a:r>
            <a:endParaRPr lang="en-US" altLang="zh-CN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55210" y="1990725"/>
            <a:ext cx="4342765" cy="4953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燕尾形箭头 12"/>
          <p:cNvSpPr/>
          <p:nvPr/>
        </p:nvSpPr>
        <p:spPr>
          <a:xfrm rot="5400000">
            <a:off x="8056880" y="434149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56920" y="1322070"/>
            <a:ext cx="10563860" cy="53778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类命名应采用驼峰命名法，即将类名中的每个单词的首字母都大写，而不适用下划线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实例名和模块名都采用小写格式，并在单词之间加上下划线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对于每个类，都应紧跟在类定义后面包含一个文档字符串，简要描述类的功能，并遵循编写函数的文档字符串时的格式约定。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每个模块也都应该包含一个文档字符串，对其中的类可用于做什么进行描述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可使用空行来组织代码，但不要滥用。在类中，可使用一个空行来分隔方法，而在模块中，使用两个空行来分隔类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需要同时导入标准库中的模块和自己编写的模块时，先编写导入标准库模块的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import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语句，然后添加一个空行，再编写导入你自己编写的模块的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import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语句。这种做法让人更容易明白程序使用的各个模块都来自何方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3424"/>
            <a:ext cx="272605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类编码风格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56920" y="1322070"/>
            <a:ext cx="10563860" cy="49358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>
                <a:sym typeface="+mn-ea"/>
              </a:rPr>
              <a:t>类变量若以单下划线（_）开头，代表不能直接被访问，表示不能通过 import module_name 而导入。</a:t>
            </a:r>
            <a:endParaRPr lang="zh-CN" altLang="en-US" sz="2400"/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>
                <a:sym typeface="+mn-ea"/>
              </a:rPr>
              <a:t>类变量若以双下划（_ _）开头，表示为类的私有成员，不能被导入和其他类变量访问</a:t>
            </a:r>
            <a:endParaRPr lang="zh-CN" altLang="en-US" sz="2400"/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>
                <a:sym typeface="+mn-ea"/>
              </a:rPr>
              <a:t>以双下划开头和双下划线结尾的变量是 Python 里的专用标识，有特殊身份</a:t>
            </a:r>
            <a:endParaRPr lang="zh-CN" altLang="en-US" sz="2400"/>
          </a:p>
          <a:p>
            <a:pPr marL="800100" lvl="1" indent="-342900" algn="l" defTabSz="1450975" fontAlgn="auto">
              <a:lnSpc>
                <a:spcPct val="150000"/>
              </a:lnSpc>
              <a:buFont typeface="Wingdings" panose="05000000000000000000" charset="0"/>
              <a:buChar char=""/>
              <a:defRPr/>
            </a:pPr>
            <a:r>
              <a:rPr lang="zh-CN" altLang="en-US" sz="2400">
                <a:sym typeface="+mn-ea"/>
              </a:rPr>
              <a:t>如 Python 自定义类中都包括 __init__ 和 __add__ 方法，如果不重写 __add__ 去执行两个类加法操作，程序会抛 TypeError 异常</a:t>
            </a:r>
            <a:endParaRPr lang="zh-CN" altLang="en-US" sz="2400">
              <a:sym typeface="+mn-ea"/>
            </a:endParaRPr>
          </a:p>
          <a:p>
            <a:pPr marL="800100" lvl="1" indent="-342900" algn="l" defTabSz="1450975" fontAlgn="auto">
              <a:lnSpc>
                <a:spcPct val="150000"/>
              </a:lnSpc>
              <a:buFont typeface="Wingdings" panose="05000000000000000000" charset="0"/>
              <a:buChar char=""/>
              <a:defRPr/>
            </a:pPr>
            <a:r>
              <a:rPr lang="zh-CN" altLang="en-US" sz="2400">
                <a:sym typeface="+mn-ea"/>
              </a:rPr>
              <a:t>只有重写后，程序才能正常执行加法操作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3424"/>
            <a:ext cx="272605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类编码风格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餐桌, 室内, 就坐, 笔记本电脑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636" y="1280854"/>
            <a:ext cx="12192000" cy="4343657"/>
          </a:xfrm>
          <a:custGeom>
            <a:avLst/>
            <a:gdLst>
              <a:gd name="connsiteX0" fmla="*/ 0 w 12192000"/>
              <a:gd name="connsiteY0" fmla="*/ 0 h 3179629"/>
              <a:gd name="connsiteX1" fmla="*/ 12192000 w 12192000"/>
              <a:gd name="connsiteY1" fmla="*/ 0 h 3179629"/>
              <a:gd name="connsiteX2" fmla="*/ 12192000 w 12192000"/>
              <a:gd name="connsiteY2" fmla="*/ 3179629 h 3179629"/>
              <a:gd name="connsiteX3" fmla="*/ 0 w 12192000"/>
              <a:gd name="connsiteY3" fmla="*/ 3179629 h 317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79629">
                <a:moveTo>
                  <a:pt x="0" y="0"/>
                </a:moveTo>
                <a:lnTo>
                  <a:pt x="12192000" y="0"/>
                </a:lnTo>
                <a:lnTo>
                  <a:pt x="12192000" y="3179629"/>
                </a:lnTo>
                <a:lnTo>
                  <a:pt x="0" y="3179629"/>
                </a:lnTo>
                <a:close/>
              </a:path>
            </a:pathLst>
          </a:custGeom>
        </p:spPr>
      </p:pic>
      <p:sp>
        <p:nvSpPr>
          <p:cNvPr id="11" name="平行四边形 10"/>
          <p:cNvSpPr/>
          <p:nvPr/>
        </p:nvSpPr>
        <p:spPr>
          <a:xfrm>
            <a:off x="2286000" y="1280854"/>
            <a:ext cx="7620000" cy="4343658"/>
          </a:xfrm>
          <a:prstGeom prst="parallelogram">
            <a:avLst>
              <a:gd name="adj" fmla="val 43883"/>
            </a:avLst>
          </a:prstGeom>
          <a:solidFill>
            <a:srgbClr val="C00000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8"/>
          <p:cNvSpPr txBox="1"/>
          <p:nvPr/>
        </p:nvSpPr>
        <p:spPr>
          <a:xfrm flipH="1">
            <a:off x="4626721" y="3859392"/>
            <a:ext cx="323405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文件和异常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099984" y="4782234"/>
            <a:ext cx="23273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001000" y="6390916"/>
            <a:ext cx="4191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72100" y="1955800"/>
            <a:ext cx="1743075" cy="1743075"/>
            <a:chOff x="8460" y="2112"/>
            <a:chExt cx="2745" cy="2745"/>
          </a:xfrm>
        </p:grpSpPr>
        <p:grpSp>
          <p:nvGrpSpPr>
            <p:cNvPr id="26" name="组合 25"/>
            <p:cNvGrpSpPr/>
            <p:nvPr/>
          </p:nvGrpSpPr>
          <p:grpSpPr>
            <a:xfrm>
              <a:off x="8460" y="2112"/>
              <a:ext cx="2745" cy="2745"/>
              <a:chOff x="2002721" y="1605930"/>
              <a:chExt cx="1332368" cy="1332368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2002721" y="1605930"/>
                <a:ext cx="1332368" cy="1332368"/>
                <a:chOff x="1236675" y="2423160"/>
                <a:chExt cx="1950720" cy="1950720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101600" dir="2700000" algn="tl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414428" y="2592937"/>
                  <a:ext cx="1595213" cy="161116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2251694" y="1854903"/>
                <a:ext cx="834422" cy="834422"/>
              </a:xfrm>
              <a:prstGeom prst="ellipse">
                <a:avLst/>
              </a:prstGeom>
              <a:ln>
                <a:noFill/>
              </a:ln>
              <a:effectLst>
                <a:innerShdw dist="1016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TextBox 28"/>
            <p:cNvSpPr txBox="1"/>
            <p:nvPr/>
          </p:nvSpPr>
          <p:spPr>
            <a:xfrm>
              <a:off x="8643" y="2575"/>
              <a:ext cx="2330" cy="1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4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09</a:t>
              </a:r>
              <a:endParaRPr lang="en-US" altLang="zh-CN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903210" y="5994400"/>
            <a:ext cx="3403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February 2020       By Axe Tang</a:t>
            </a:r>
            <a:endParaRPr lang="en-US" altLang="zh-CN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6745" y="337820"/>
            <a:ext cx="478853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Crash Course</a:t>
            </a:r>
            <a:endParaRPr lang="en-US" altLang="zh-CN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pyth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" y="99060"/>
            <a:ext cx="1507490" cy="113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10" y="3446780"/>
            <a:ext cx="6624955" cy="30149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96835" y="3446780"/>
            <a:ext cx="4302760" cy="296862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$ python file_readwrite.py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I'am Lucas Tang.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I'am 10 years old.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1000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I'am Lucas Tang.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I'am playing game now!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I'am Lucas Tang.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I'am playing game now!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79425" y="1146810"/>
            <a:ext cx="10563860" cy="22758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要使用文件的内容，首先要将文件的内容信息读取到内存中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“with open( file_name) as file_object:”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语句块实现文件操作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文件名参数不指定路径情况下，代表当前目录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路径可以采用相对路径和绝对路径两种方式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当在指定路径下找不到文件时，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解释器程序会报错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 </a:t>
            </a:r>
            <a:endParaRPr lang="en-US" altLang="zh-CN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425196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从文件中读取数据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7247255" y="476504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56920" y="3949065"/>
            <a:ext cx="6392545" cy="46609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56920" y="4648200"/>
            <a:ext cx="6392545" cy="4483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56920" y="5349240"/>
            <a:ext cx="6392545" cy="9010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5100" y="465455"/>
            <a:ext cx="4944745" cy="3251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15100" y="4125595"/>
            <a:ext cx="4944745" cy="265112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$ python file_read_line.py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I'am Lucas Tang.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I'am 10 years old.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1000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---------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I'am Lucas Tang.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I'am 10 years old.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1000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79425" y="1146810"/>
            <a:ext cx="5775325" cy="44913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要以每次一行的方式读取文件，可对文件对象进行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循环来完成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使用文件对象的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readlines()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方法，可以返回一个列表，每一个列表元素就是文件的每一行内容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print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函数中使用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rstrip( )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方法的原因：文件每行的末端都有一个看不见的换行符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“\n”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，而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print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语句也会在打印完成后加上一个换行符，因此如果不使用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rstrip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函数，每行打印后会多出现一个空行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23469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逐行读取数据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35750" y="1583690"/>
            <a:ext cx="4408170" cy="5499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燕尾形箭头 12"/>
          <p:cNvSpPr/>
          <p:nvPr/>
        </p:nvSpPr>
        <p:spPr>
          <a:xfrm rot="5400000">
            <a:off x="8799195" y="375348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635750" y="2600960"/>
            <a:ext cx="4650105" cy="5499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10" y="4144010"/>
            <a:ext cx="6499225" cy="26498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86040" y="4826000"/>
            <a:ext cx="3924935" cy="128651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I love programming!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I love creating new games!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I like Python!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I want to learn Python ASAP!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24510" y="1042035"/>
            <a:ext cx="11085830" cy="30499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保存数据的最简单方法就是将其写入到文件中通过将输出写入文件，即便关闭包含程序输出的窗口乃至关机重启，这些输出仍然在文件中保存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要将文本写入文件，在调用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open()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时需要提供另一个实参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'w'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，告诉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要打开写入的文件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打开文件时，可指定读取模式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'r'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、写入模式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'w'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、附加模式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'a'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，或者能够读取和写入文件的模式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'r+'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，如果省略了实参，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将以默认的只读模式打开文件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如果要写入的文件不存在，函数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open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会自动创建它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以写入模式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'w'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打开文件时要非常小心，如果指定的文件已经存在，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将在返回文件对象前清空该文件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如果要给文件添加内容，而不是覆盖原有内容，可以使用附加模式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'a'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打开文件，否则会清空文件后写入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像显示到终端输出一样，可以使用空格、制表符、换行符来设置输出到文件的格式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写入文件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7187565" y="530352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56920" y="4954905"/>
            <a:ext cx="6113145" cy="7886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56920" y="5955665"/>
            <a:ext cx="6113145" cy="7886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56920" y="1322070"/>
            <a:ext cx="10457815" cy="4908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使用被称为异常的特殊对象来管理程序执行期间发生的错误。每当发生让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不知所措的错误时，它都会创建一个异常对象。如果编写了处理该异常的代码，程序将继续运行。否则，程序将终止，并显示一个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traceback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，其中包含有关异常的报告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异常使用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try-except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代码块处理，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try-except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代码块让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执行指定的操作，同时告诉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发生异常时怎么办。使用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try-except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代码块时，即使出现异常，程序也将继续运行，还可以编写友好的错误信息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内置异常列表和说明链接：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  <a:hlinkClick r:id="rId1" action="ppaction://hlinkfile"/>
              </a:rPr>
              <a:t>https://docs.python.org/zh-cn/3.8/library/exceptions.html#bltin-exceptions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120015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异常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56920" y="1221105"/>
            <a:ext cx="5082540" cy="28308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被零除是常见算术计算过程中的异常情况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如果不使用异常处理，在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5/0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这样情况下，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解释器会报错，并停止程序运行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try-except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异常处理机制，在出现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ZeroDivisionError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情况下，打印错误信息，然后程序继续执行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530352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处理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ZeroDivisionError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20435" y="1221105"/>
            <a:ext cx="5771515" cy="540575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$ python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Python 3.7.2 (default, Feb 12 2019, 08:15:36)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[Clang 10.0.0 (clang-1000.11.45.5)] on darwin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Type "help", "copyright", "credits" or "license" for more information.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&gt;&gt;&gt; print(5/0)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Traceback (most recent call last):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  File "&lt;stdin&gt;", line 1, in &lt;module&gt;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ZeroDivisionError: division by zero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&gt;&gt;&gt; try: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...     print(5/0)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... except ZeroDivisionError: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...     print("You can't divided by zero!")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...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You can't divided by zero!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&gt;&gt;&gt;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60440" y="2959100"/>
            <a:ext cx="5374005" cy="12865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060440" y="4245610"/>
            <a:ext cx="5374005" cy="20224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99465" y="4172585"/>
            <a:ext cx="6638925" cy="2647950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PA" val="v3.0.0"/>
</p:tagLst>
</file>

<file path=ppt/tags/tag10.xml><?xml version="1.0" encoding="utf-8"?>
<p:tagLst xmlns:p="http://schemas.openxmlformats.org/presentationml/2006/main">
  <p:tag name="PA" val="v3.0.0"/>
</p:tagLst>
</file>

<file path=ppt/tags/tag11.xml><?xml version="1.0" encoding="utf-8"?>
<p:tagLst xmlns:p="http://schemas.openxmlformats.org/presentationml/2006/main">
  <p:tag name="PA" val="v3.0.0"/>
</p:tagLst>
</file>

<file path=ppt/tags/tag12.xml><?xml version="1.0" encoding="utf-8"?>
<p:tagLst xmlns:p="http://schemas.openxmlformats.org/presentationml/2006/main">
  <p:tag name="PA" val="v3.0.0"/>
</p:tagLst>
</file>

<file path=ppt/tags/tag13.xml><?xml version="1.0" encoding="utf-8"?>
<p:tagLst xmlns:p="http://schemas.openxmlformats.org/presentationml/2006/main">
  <p:tag name="ISLIDE.DIAGRAM" val="21cd2846-cdbd-4f8f-a21a-7355b98fdcf1"/>
</p:tagLst>
</file>

<file path=ppt/tags/tag14.xml><?xml version="1.0" encoding="utf-8"?>
<p:tagLst xmlns:p="http://schemas.openxmlformats.org/presentationml/2006/main">
  <p:tag name="PA" val="v3.0.0"/>
</p:tagLst>
</file>

<file path=ppt/tags/tag15.xml><?xml version="1.0" encoding="utf-8"?>
<p:tagLst xmlns:p="http://schemas.openxmlformats.org/presentationml/2006/main">
  <p:tag name="PA" val="v3.0.0"/>
</p:tagLst>
</file>

<file path=ppt/tags/tag16.xml><?xml version="1.0" encoding="utf-8"?>
<p:tagLst xmlns:p="http://schemas.openxmlformats.org/presentationml/2006/main">
  <p:tag name="PA" val="v3.0.0"/>
</p:tagLst>
</file>

<file path=ppt/tags/tag17.xml><?xml version="1.0" encoding="utf-8"?>
<p:tagLst xmlns:p="http://schemas.openxmlformats.org/presentationml/2006/main">
  <p:tag name="PA" val="v3.0.0"/>
</p:tagLst>
</file>

<file path=ppt/tags/tag18.xml><?xml version="1.0" encoding="utf-8"?>
<p:tagLst xmlns:p="http://schemas.openxmlformats.org/presentationml/2006/main">
  <p:tag name="PA" val="v3.0.0"/>
</p:tagLst>
</file>

<file path=ppt/tags/tag19.xml><?xml version="1.0" encoding="utf-8"?>
<p:tagLst xmlns:p="http://schemas.openxmlformats.org/presentationml/2006/main">
  <p:tag name="PA" val="v3.0.0"/>
</p:tagLst>
</file>

<file path=ppt/tags/tag2.xml><?xml version="1.0" encoding="utf-8"?>
<p:tagLst xmlns:p="http://schemas.openxmlformats.org/presentationml/2006/main">
  <p:tag name="PA" val="v3.0.0"/>
</p:tagLst>
</file>

<file path=ppt/tags/tag20.xml><?xml version="1.0" encoding="utf-8"?>
<p:tagLst xmlns:p="http://schemas.openxmlformats.org/presentationml/2006/main">
  <p:tag name="PA" val="v3.0.0"/>
</p:tagLst>
</file>

<file path=ppt/tags/tag21.xml><?xml version="1.0" encoding="utf-8"?>
<p:tagLst xmlns:p="http://schemas.openxmlformats.org/presentationml/2006/main">
  <p:tag name="PA" val="v3.0.0"/>
</p:tagLst>
</file>

<file path=ppt/tags/tag22.xml><?xml version="1.0" encoding="utf-8"?>
<p:tagLst xmlns:p="http://schemas.openxmlformats.org/presentationml/2006/main">
  <p:tag name="PA" val="v3.0.0"/>
</p:tagLst>
</file>

<file path=ppt/tags/tag23.xml><?xml version="1.0" encoding="utf-8"?>
<p:tagLst xmlns:p="http://schemas.openxmlformats.org/presentationml/2006/main">
  <p:tag name="PA" val="v3.0.0"/>
</p:tagLst>
</file>

<file path=ppt/tags/tag24.xml><?xml version="1.0" encoding="utf-8"?>
<p:tagLst xmlns:p="http://schemas.openxmlformats.org/presentationml/2006/main">
  <p:tag name="PA" val="v3.0.0"/>
</p:tagLst>
</file>

<file path=ppt/tags/tag3.xml><?xml version="1.0" encoding="utf-8"?>
<p:tagLst xmlns:p="http://schemas.openxmlformats.org/presentationml/2006/main">
  <p:tag name="PA" val="v3.0.0"/>
</p:tagLst>
</file>

<file path=ppt/tags/tag4.xml><?xml version="1.0" encoding="utf-8"?>
<p:tagLst xmlns:p="http://schemas.openxmlformats.org/presentationml/2006/main">
  <p:tag name="PA" val="v3.0.0"/>
</p:tagLst>
</file>

<file path=ppt/tags/tag5.xml><?xml version="1.0" encoding="utf-8"?>
<p:tagLst xmlns:p="http://schemas.openxmlformats.org/presentationml/2006/main">
  <p:tag name="PA" val="v3.0.0"/>
</p:tagLst>
</file>

<file path=ppt/tags/tag6.xml><?xml version="1.0" encoding="utf-8"?>
<p:tagLst xmlns:p="http://schemas.openxmlformats.org/presentationml/2006/main">
  <p:tag name="PA" val="v3.0.0"/>
</p:tagLst>
</file>

<file path=ppt/tags/tag7.xml><?xml version="1.0" encoding="utf-8"?>
<p:tagLst xmlns:p="http://schemas.openxmlformats.org/presentationml/2006/main">
  <p:tag name="PA" val="v3.0.0"/>
</p:tagLst>
</file>

<file path=ppt/tags/tag8.xml><?xml version="1.0" encoding="utf-8"?>
<p:tagLst xmlns:p="http://schemas.openxmlformats.org/presentationml/2006/main">
  <p:tag name="PA" val="v3.0.0"/>
</p:tagLst>
</file>

<file path=ppt/tags/tag9.xml><?xml version="1.0" encoding="utf-8"?>
<p:tagLst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990000"/>
      </a:hlink>
      <a:folHlink>
        <a:srgbClr val="BFBFB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990000"/>
    </a:accent1>
    <a:accent2>
      <a:srgbClr val="580101"/>
    </a:accent2>
    <a:accent3>
      <a:srgbClr val="E94A00"/>
    </a:accent3>
    <a:accent4>
      <a:srgbClr val="EB8F00"/>
    </a:accent4>
    <a:accent5>
      <a:srgbClr val="A4A4A4"/>
    </a:accent5>
    <a:accent6>
      <a:srgbClr val="666666"/>
    </a:accent6>
    <a:hlink>
      <a:srgbClr val="990000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4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4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4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4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4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4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5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5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5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5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5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5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5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5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5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5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6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6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6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6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6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6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6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6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6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6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7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7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7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7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7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7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7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7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7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7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8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8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8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8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8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8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8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8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8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8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9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9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9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9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9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990000"/>
    </a:accent1>
    <a:accent2>
      <a:srgbClr val="580101"/>
    </a:accent2>
    <a:accent3>
      <a:srgbClr val="E94A00"/>
    </a:accent3>
    <a:accent4>
      <a:srgbClr val="EB8F00"/>
    </a:accent4>
    <a:accent5>
      <a:srgbClr val="A4A4A4"/>
    </a:accent5>
    <a:accent6>
      <a:srgbClr val="666666"/>
    </a:accent6>
    <a:hlink>
      <a:srgbClr val="990000"/>
    </a:hlink>
    <a:folHlink>
      <a:srgbClr val="BFBFBF"/>
    </a:folHlink>
  </a:clrScheme>
</a:themeOverride>
</file>

<file path=ppt/theme/themeOverride9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44239</Words>
  <Application>WPS 演示</Application>
  <PresentationFormat>宽屏</PresentationFormat>
  <Paragraphs>2461</Paragraphs>
  <Slides>112</Slides>
  <Notes>29</Notes>
  <HiddenSlides>0</HiddenSlides>
  <MMClips>1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112</vt:i4>
      </vt:variant>
    </vt:vector>
  </HeadingPairs>
  <TitlesOfParts>
    <vt:vector size="138" baseType="lpstr">
      <vt:lpstr>Arial</vt:lpstr>
      <vt:lpstr>方正书宋_GBK</vt:lpstr>
      <vt:lpstr>Wingdings</vt:lpstr>
      <vt:lpstr>微软雅黑</vt:lpstr>
      <vt:lpstr>汉仪旗黑KW</vt:lpstr>
      <vt:lpstr>Arabic Typesetting</vt:lpstr>
      <vt:lpstr>宋体</vt:lpstr>
      <vt:lpstr>苹方-简</vt:lpstr>
      <vt:lpstr>仿宋_GB2312</vt:lpstr>
      <vt:lpstr>汉仪仿宋KW</vt:lpstr>
      <vt:lpstr>微软雅黑 Light</vt:lpstr>
      <vt:lpstr>Arial Black</vt:lpstr>
      <vt:lpstr>Chalkduster</vt:lpstr>
      <vt:lpstr>宋体-简</vt:lpstr>
      <vt:lpstr>Calibri</vt:lpstr>
      <vt:lpstr>Helvetica Neue</vt:lpstr>
      <vt:lpstr>宋体</vt:lpstr>
      <vt:lpstr>Wingdings</vt:lpstr>
      <vt:lpstr>冬青黑体简体中文</vt:lpstr>
      <vt:lpstr>Snell Roundhand</vt:lpstr>
      <vt:lpstr>Arial Unicode MS</vt:lpstr>
      <vt:lpstr>汉仪书宋二KW</vt:lpstr>
      <vt:lpstr>等线</vt:lpstr>
      <vt:lpstr>汉仪中等线KW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axe</cp:lastModifiedBy>
  <cp:revision>276</cp:revision>
  <dcterms:created xsi:type="dcterms:W3CDTF">2020-03-14T03:23:20Z</dcterms:created>
  <dcterms:modified xsi:type="dcterms:W3CDTF">2020-03-14T03:23:20Z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2052-2.0.1.3256</vt:lpwstr>
  </property>
</Properties>
</file>